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75" r:id="rId3"/>
    <p:sldId id="283" r:id="rId4"/>
    <p:sldId id="282" r:id="rId5"/>
    <p:sldId id="276" r:id="rId6"/>
    <p:sldId id="285" r:id="rId7"/>
    <p:sldId id="277" r:id="rId8"/>
    <p:sldId id="278" r:id="rId9"/>
    <p:sldId id="281" r:id="rId10"/>
    <p:sldId id="279" r:id="rId11"/>
    <p:sldId id="280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59" autoAdjust="0"/>
    <p:restoredTop sz="85499" autoAdjust="0"/>
  </p:normalViewPr>
  <p:slideViewPr>
    <p:cSldViewPr>
      <p:cViewPr varScale="1">
        <p:scale>
          <a:sx n="57" d="100"/>
          <a:sy n="57" d="100"/>
        </p:scale>
        <p:origin x="103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FBEBE7-E0C2-40E6-A088-1AA5911AA62B}" type="datetimeFigureOut">
              <a:rPr lang="en-ID" smtClean="0"/>
              <a:t>14/10/2026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32DDE-250B-4E64-B2F2-95B0E562C20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2571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2100"/>
              </a:lnSpc>
              <a:spcAft>
                <a:spcPts val="750"/>
              </a:spcAft>
            </a:pPr>
            <a:r>
              <a:rPr lang="en-ID" sz="1800" dirty="0" err="1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Elemen-elemen</a:t>
            </a:r>
            <a:r>
              <a:rPr lang="en-ID" sz="1800" dirty="0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ID" sz="1800" dirty="0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fase</a:t>
            </a:r>
            <a:r>
              <a:rPr lang="en-ID" sz="1800" dirty="0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ID" sz="1800" dirty="0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ID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80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1800" b="1" dirty="0" err="1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Elementisme</a:t>
            </a:r>
            <a:r>
              <a:rPr lang="en-ID" sz="1800" b="1" dirty="0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D" sz="1800" dirty="0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ID" sz="1800" dirty="0" err="1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Merupakan</a:t>
            </a:r>
            <a:r>
              <a:rPr lang="en-ID" sz="1800" dirty="0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gagasan</a:t>
            </a:r>
            <a:r>
              <a:rPr lang="en-ID" sz="1800" dirty="0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bahwa</a:t>
            </a:r>
            <a:r>
              <a:rPr lang="en-ID" sz="1800" dirty="0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jiwa</a:t>
            </a:r>
            <a:r>
              <a:rPr lang="en-ID" sz="1800" dirty="0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terdiri</a:t>
            </a:r>
            <a:r>
              <a:rPr lang="en-ID" sz="1800" dirty="0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ID" sz="1800" dirty="0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elemen-elemen</a:t>
            </a:r>
            <a:r>
              <a:rPr lang="en-ID" sz="1800" dirty="0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ID" sz="1800" dirty="0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unsur-unsur</a:t>
            </a:r>
            <a:r>
              <a:rPr lang="en-ID" sz="1800" dirty="0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dasar</a:t>
            </a:r>
            <a:r>
              <a:rPr lang="en-ID" sz="1800" dirty="0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D" sz="1800" dirty="0">
              <a:solidFill>
                <a:srgbClr val="001D3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80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1800" b="1" dirty="0" err="1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Sensasionisme</a:t>
            </a:r>
            <a:r>
              <a:rPr lang="en-ID" sz="1800" b="1" dirty="0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D" sz="1800" dirty="0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ID" sz="1800" dirty="0" err="1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Berfokus</a:t>
            </a:r>
            <a:r>
              <a:rPr lang="en-ID" sz="1800" dirty="0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pada </a:t>
            </a:r>
            <a:r>
              <a:rPr lang="en-ID" sz="1800" dirty="0" err="1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elemen</a:t>
            </a:r>
            <a:r>
              <a:rPr lang="en-ID" sz="1800" dirty="0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penginderaan</a:t>
            </a:r>
            <a:r>
              <a:rPr lang="en-ID" sz="1800" dirty="0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D" sz="1800" dirty="0" err="1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sensasi</a:t>
            </a:r>
            <a:r>
              <a:rPr lang="en-ID" sz="1800" dirty="0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ID" sz="1800" dirty="0" err="1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ID" sz="1800" dirty="0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bagian</a:t>
            </a:r>
            <a:r>
              <a:rPr lang="en-ID" sz="1800" dirty="0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ID" sz="1800" dirty="0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jiwa</a:t>
            </a:r>
            <a:r>
              <a:rPr lang="en-ID" sz="1800" dirty="0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D" sz="1800" dirty="0">
              <a:solidFill>
                <a:srgbClr val="001D3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8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1800" b="1" dirty="0" err="1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Assosiasionisme</a:t>
            </a:r>
            <a:r>
              <a:rPr lang="en-ID" sz="1800" b="1" dirty="0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D" sz="1800" dirty="0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ID" sz="1800" dirty="0" err="1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Merupakan</a:t>
            </a:r>
            <a:r>
              <a:rPr lang="en-ID" sz="1800" dirty="0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konsep</a:t>
            </a:r>
            <a:r>
              <a:rPr lang="en-ID" sz="1800" dirty="0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tentang</a:t>
            </a:r>
            <a:r>
              <a:rPr lang="en-ID" sz="1800" dirty="0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bagaimana</a:t>
            </a:r>
            <a:r>
              <a:rPr lang="en-ID" sz="1800" dirty="0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elemen-elemen</a:t>
            </a:r>
            <a:r>
              <a:rPr lang="en-ID" sz="1800" dirty="0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jiwa</a:t>
            </a:r>
            <a:r>
              <a:rPr lang="en-ID" sz="1800" dirty="0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berhubungan</a:t>
            </a:r>
            <a:r>
              <a:rPr lang="en-ID" sz="1800" dirty="0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ID" sz="1800" dirty="0" err="1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terhubung</a:t>
            </a:r>
            <a:r>
              <a:rPr lang="en-ID" sz="1800" dirty="0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satu</a:t>
            </a:r>
            <a:r>
              <a:rPr lang="en-ID" sz="1800" dirty="0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sama</a:t>
            </a:r>
            <a:r>
              <a:rPr lang="en-ID" sz="1800" dirty="0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lain </a:t>
            </a:r>
            <a:r>
              <a:rPr lang="en-ID" sz="1800" dirty="0" err="1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melalui</a:t>
            </a:r>
            <a:r>
              <a:rPr lang="en-ID" sz="1800" dirty="0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asosiasi</a:t>
            </a:r>
            <a:r>
              <a:rPr lang="en-ID" sz="1800" dirty="0">
                <a:solidFill>
                  <a:srgbClr val="001D3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pPr marL="342900" lvl="0" indent="-342900">
              <a:lnSpc>
                <a:spcPts val="18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ID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132DDE-250B-4E64-B2F2-95B0E562C205}" type="slidenum">
              <a:rPr lang="en-ID" smtClean="0"/>
              <a:t>2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29532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0D6A6A4B-18BF-477A-ABF1-99A72615B19A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3EF1A368-681D-4828-ACC7-2FC944012C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D6A6A4B-18BF-477A-ABF1-99A72615B19A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EF1A368-681D-4828-ACC7-2FC944012C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0D6A6A4B-18BF-477A-ABF1-99A72615B19A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3EF1A368-681D-4828-ACC7-2FC944012C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A6A4B-18BF-477A-ABF1-99A72615B19A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1A368-681D-4828-ACC7-2FC944012C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A6A4B-18BF-477A-ABF1-99A72615B19A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1A368-681D-4828-ACC7-2FC944012C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D6A6A4B-18BF-477A-ABF1-99A72615B19A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EF1A368-681D-4828-ACC7-2FC944012C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A6A4B-18BF-477A-ABF1-99A72615B19A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1A368-681D-4828-ACC7-2FC944012C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D6A6A4B-18BF-477A-ABF1-99A72615B19A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EF1A368-681D-4828-ACC7-2FC944012C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D6A6A4B-18BF-477A-ABF1-99A72615B19A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EF1A368-681D-4828-ACC7-2FC944012C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A6A4B-18BF-477A-ABF1-99A72615B19A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1A368-681D-4828-ACC7-2FC944012C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A6A4B-18BF-477A-ABF1-99A72615B19A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1A368-681D-4828-ACC7-2FC944012C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D6A6A4B-18BF-477A-ABF1-99A72615B19A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EF1A368-681D-4828-ACC7-2FC944012C7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sca_esv=552fb68e3d08662a&amp;biw=1366&amp;bih=633&amp;sxsrf=AE3TifNgGan8XLPGKT-FOOF3Jk1kaWURrg%3A1760512773256&amp;q=Edward+Titchener&amp;sa=X&amp;ved=2ahUKEwjaw-OT1aWQAxWu1TgGHVzxOlcQxccNegQINhAC&amp;mstk=AUtExfAtmm41S9F6I3EiHloXs-rMF81TqjGGmYCM1OqZLvGUg_J0CXcPhsmtAaKj54KqLU9rNlwkYtinHfT8rXfWAh1jskrTXzUc5alUVSoAlxA11CoNZOHQ1nL9U4c-GBLw30K8TDJh_SeStApOClAvCYPqBCNXavAdhudwQEksekbLZabSmor5aFNFOHMM4Se6iMRWi58mx0LgVcl5HMFdPKYhXcRf0GhkIElA9KiE3A0kYuPXklcS7NlE4iFE_o4vyef0BwUxSqLrr4k4W_kDOlgh&amp;csui=3" TargetMode="External"/><Relationship Id="rId2" Type="http://schemas.openxmlformats.org/officeDocument/2006/relationships/hyperlink" Target="https://www.google.com/search?sca_esv=552fb68e3d08662a&amp;biw=1366&amp;bih=633&amp;sxsrf=AE3TifNgGan8XLPGKT-FOOF3Jk1kaWURrg%3A1760512773256&amp;q=Wilhelm+Wundt&amp;sa=X&amp;ved=2ahUKEwjaw-OT1aWQAxWu1TgGHVzxOlcQxccNegQINhAB&amp;mstk=AUtExfAtmm41S9F6I3EiHloXs-rMF81TqjGGmYCM1OqZLvGUg_J0CXcPhsmtAaKj54KqLU9rNlwkYtinHfT8rXfWAh1jskrTXzUc5alUVSoAlxA11CoNZOHQ1nL9U4c-GBLw30K8TDJh_SeStApOClAvCYPqBCNXavAdhudwQEksekbLZabSmor5aFNFOHMM4Se6iMRWi58mx0LgVcl5HMFdPKYhXcRf0GhkIElA9KiE3A0kYuPXklcS7NlE4iFE_o4vyef0BwUxSqLrr4k4W_kDOlgh&amp;csui=3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google.com/search?sca_esv=552fb68e3d08662a&amp;biw=1366&amp;bih=633&amp;sxsrf=AE3TifNgGan8XLPGKT-FOOF3Jk1kaWURrg%3A1760512773256&amp;q=John+Dewey&amp;sa=X&amp;ved=2ahUKEwjaw-OT1aWQAxWu1TgGHVzxOlcQxccNegQIMxAC&amp;mstk=AUtExfAtmm41S9F6I3EiHloXs-rMF81TqjGGmYCM1OqZLvGUg_J0CXcPhsmtAaKj54KqLU9rNlwkYtinHfT8rXfWAh1jskrTXzUc5alUVSoAlxA11CoNZOHQ1nL9U4c-GBLw30K8TDJh_SeStApOClAvCYPqBCNXavAdhudwQEksekbLZabSmor5aFNFOHMM4Se6iMRWi58mx0LgVcl5HMFdPKYhXcRf0GhkIElA9KiE3A0kYuPXklcS7NlE4iFE_o4vyef0BwUxSqLrr4k4W_kDOlgh&amp;csui=3" TargetMode="External"/><Relationship Id="rId4" Type="http://schemas.openxmlformats.org/officeDocument/2006/relationships/hyperlink" Target="https://www.google.com/search?sca_esv=552fb68e3d08662a&amp;biw=1366&amp;bih=633&amp;sxsrf=AE3TifNgGan8XLPGKT-FOOF3Jk1kaWURrg%3A1760512773256&amp;q=William+James&amp;sa=X&amp;ved=2ahUKEwjaw-OT1aWQAxWu1TgGHVzxOlcQxccNegQIMxAB&amp;mstk=AUtExfAtmm41S9F6I3EiHloXs-rMF81TqjGGmYCM1OqZLvGUg_J0CXcPhsmtAaKj54KqLU9rNlwkYtinHfT8rXfWAh1jskrTXzUc5alUVSoAlxA11CoNZOHQ1nL9U4c-GBLw30K8TDJh_SeStApOClAvCYPqBCNXavAdhudwQEksekbLZabSmor5aFNFOHMM4Se6iMRWi58mx0LgVcl5HMFdPKYhXcRf0GhkIElA9KiE3A0kYuPXklcS7NlE4iFE_o4vyef0BwUxSqLrr4k4W_kDOlgh&amp;csui=3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98133" y="4422805"/>
            <a:ext cx="6079067" cy="1371600"/>
          </a:xfrm>
        </p:spPr>
        <p:txBody>
          <a:bodyPr/>
          <a:lstStyle/>
          <a:p>
            <a:pPr algn="ctr"/>
            <a:r>
              <a:rPr lang="en-US" dirty="0"/>
              <a:t>PSIKOLOGI SEBAGAI ILMU YANG</a:t>
            </a:r>
          </a:p>
          <a:p>
            <a:pPr algn="ctr"/>
            <a:r>
              <a:rPr lang="en-US" dirty="0"/>
              <a:t> BERDIRI SENDIRI</a:t>
            </a:r>
          </a:p>
        </p:txBody>
      </p:sp>
      <p:pic>
        <p:nvPicPr>
          <p:cNvPr id="8194" name="Picture 2" descr="Sejarah Psikologi Sebuah Cacatan Kecil - Psikologika">
            <a:extLst>
              <a:ext uri="{FF2B5EF4-FFF2-40B4-BE49-F238E27FC236}">
                <a16:creationId xmlns:a16="http://schemas.microsoft.com/office/drawing/2014/main" id="{63280C28-EEDB-49CC-A674-14BDA478DA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029728"/>
            <a:ext cx="6248326" cy="3142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9762"/>
          </a:xfrm>
        </p:spPr>
        <p:txBody>
          <a:bodyPr/>
          <a:lstStyle/>
          <a:p>
            <a:r>
              <a:rPr lang="en-US" dirty="0"/>
              <a:t>Wilhelm Wundt (1832-1920)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066800"/>
            <a:ext cx="8229600" cy="551656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err="1"/>
              <a:t>Empat</a:t>
            </a:r>
            <a:r>
              <a:rPr lang="en-US" dirty="0"/>
              <a:t> </a:t>
            </a:r>
            <a:r>
              <a:rPr lang="en-US" dirty="0" err="1"/>
              <a:t>periode</a:t>
            </a:r>
            <a:r>
              <a:rPr lang="en-US" dirty="0"/>
              <a:t> </a:t>
            </a:r>
            <a:r>
              <a:rPr lang="en-US" dirty="0" err="1"/>
              <a:t>perkembangan</a:t>
            </a:r>
            <a:r>
              <a:rPr lang="en-US" dirty="0"/>
              <a:t> </a:t>
            </a:r>
            <a:r>
              <a:rPr lang="en-US" dirty="0" err="1"/>
              <a:t>pikiran</a:t>
            </a:r>
            <a:r>
              <a:rPr lang="en-US" dirty="0"/>
              <a:t> Wundt : </a:t>
            </a:r>
          </a:p>
          <a:p>
            <a:pPr marL="457200" indent="-457200">
              <a:buAutoNum type="arabicPeriod"/>
            </a:pPr>
            <a:r>
              <a:rPr lang="en-US" dirty="0" err="1"/>
              <a:t>Tahun</a:t>
            </a:r>
            <a:r>
              <a:rPr lang="en-US" dirty="0"/>
              <a:t> 1860 (</a:t>
            </a:r>
            <a:r>
              <a:rPr lang="en-US" dirty="0" err="1"/>
              <a:t>periode</a:t>
            </a:r>
            <a:r>
              <a:rPr lang="en-US" dirty="0"/>
              <a:t> </a:t>
            </a:r>
            <a:r>
              <a:rPr lang="en-US" dirty="0" err="1"/>
              <a:t>pra</a:t>
            </a:r>
            <a:r>
              <a:rPr lang="en-US" dirty="0"/>
              <a:t> </a:t>
            </a:r>
            <a:r>
              <a:rPr lang="en-US" dirty="0" err="1"/>
              <a:t>sistematik</a:t>
            </a:r>
            <a:r>
              <a:rPr lang="en-US" dirty="0"/>
              <a:t>) :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ttg</a:t>
            </a:r>
            <a:r>
              <a:rPr lang="en-US" dirty="0"/>
              <a:t> </a:t>
            </a:r>
            <a:r>
              <a:rPr lang="en-US" dirty="0" err="1"/>
              <a:t>persepsi</a:t>
            </a:r>
            <a:r>
              <a:rPr lang="en-US" dirty="0"/>
              <a:t> &amp; </a:t>
            </a:r>
            <a:r>
              <a:rPr lang="en-US" dirty="0" err="1"/>
              <a:t>perbedaan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perasaan</a:t>
            </a:r>
            <a:r>
              <a:rPr lang="en-US" dirty="0"/>
              <a:t> &amp; </a:t>
            </a:r>
            <a:r>
              <a:rPr lang="en-US" dirty="0" err="1"/>
              <a:t>penginderaan</a:t>
            </a:r>
            <a:r>
              <a:rPr lang="en-US" dirty="0"/>
              <a:t>, </a:t>
            </a:r>
            <a:r>
              <a:rPr lang="en-US" dirty="0" err="1"/>
              <a:t>didasarkan</a:t>
            </a:r>
            <a:r>
              <a:rPr lang="en-US" dirty="0"/>
              <a:t> </a:t>
            </a:r>
            <a:r>
              <a:rPr lang="en-US" dirty="0" err="1"/>
              <a:t>doktrin</a:t>
            </a:r>
            <a:r>
              <a:rPr lang="en-US" dirty="0"/>
              <a:t> unconscious inference (Helmholtz)</a:t>
            </a:r>
          </a:p>
          <a:p>
            <a:pPr marL="457200" indent="-457200">
              <a:buAutoNum type="arabicPeriod"/>
            </a:pPr>
            <a:r>
              <a:rPr lang="en-US" dirty="0" err="1"/>
              <a:t>Tahun</a:t>
            </a:r>
            <a:r>
              <a:rPr lang="en-US" dirty="0"/>
              <a:t> 1874-1887 (</a:t>
            </a:r>
            <a:r>
              <a:rPr lang="en-US" dirty="0" err="1"/>
              <a:t>fase</a:t>
            </a:r>
            <a:r>
              <a:rPr lang="en-US" dirty="0"/>
              <a:t> </a:t>
            </a:r>
            <a:r>
              <a:rPr lang="en-US" dirty="0" err="1"/>
              <a:t>elementisme</a:t>
            </a:r>
            <a:r>
              <a:rPr lang="en-US" dirty="0"/>
              <a:t>, </a:t>
            </a:r>
            <a:r>
              <a:rPr lang="en-US" dirty="0" err="1"/>
              <a:t>sensasionisme</a:t>
            </a:r>
            <a:r>
              <a:rPr lang="en-US" dirty="0"/>
              <a:t> &amp; </a:t>
            </a:r>
            <a:r>
              <a:rPr lang="en-US" dirty="0" err="1"/>
              <a:t>assosiasionisme</a:t>
            </a:r>
            <a:r>
              <a:rPr lang="en-US" dirty="0"/>
              <a:t>) : </a:t>
            </a:r>
            <a:r>
              <a:rPr lang="en-US" dirty="0" err="1"/>
              <a:t>buku</a:t>
            </a:r>
            <a:r>
              <a:rPr lang="en-US" dirty="0"/>
              <a:t> </a:t>
            </a:r>
            <a:r>
              <a:rPr lang="en-US" dirty="0" err="1"/>
              <a:t>Physiologische</a:t>
            </a:r>
            <a:r>
              <a:rPr lang="en-US" dirty="0"/>
              <a:t> </a:t>
            </a:r>
            <a:r>
              <a:rPr lang="en-US" dirty="0" err="1"/>
              <a:t>Psychologie</a:t>
            </a:r>
            <a:r>
              <a:rPr lang="en-US" dirty="0"/>
              <a:t> unconscious inference </a:t>
            </a:r>
            <a:r>
              <a:rPr lang="en-US" dirty="0" err="1"/>
              <a:t>ditinggalkan</a:t>
            </a:r>
            <a:r>
              <a:rPr lang="en-US" dirty="0"/>
              <a:t>. </a:t>
            </a:r>
          </a:p>
          <a:p>
            <a:pPr marL="457200" indent="-457200">
              <a:buAutoNum type="arabicPeriod"/>
            </a:pPr>
            <a:r>
              <a:rPr lang="en-US" dirty="0" err="1"/>
              <a:t>Tahun</a:t>
            </a:r>
            <a:r>
              <a:rPr lang="en-US" dirty="0"/>
              <a:t> 1896 (</a:t>
            </a:r>
            <a:r>
              <a:rPr lang="en-US" dirty="0" err="1"/>
              <a:t>fase</a:t>
            </a:r>
            <a:r>
              <a:rPr lang="en-US" dirty="0"/>
              <a:t> </a:t>
            </a:r>
            <a:r>
              <a:rPr lang="en-US" dirty="0" err="1"/>
              <a:t>empirisme</a:t>
            </a:r>
            <a:r>
              <a:rPr lang="en-US" dirty="0"/>
              <a:t>) :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dimensi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perasaan</a:t>
            </a:r>
            <a:r>
              <a:rPr lang="en-US" dirty="0"/>
              <a:t> : lust-</a:t>
            </a:r>
            <a:r>
              <a:rPr lang="en-US" dirty="0" err="1"/>
              <a:t>unlust</a:t>
            </a:r>
            <a:r>
              <a:rPr lang="en-US" dirty="0"/>
              <a:t> (</a:t>
            </a:r>
            <a:r>
              <a:rPr lang="en-US" dirty="0" err="1"/>
              <a:t>senang-tak</a:t>
            </a:r>
            <a:r>
              <a:rPr lang="en-US" dirty="0"/>
              <a:t> </a:t>
            </a:r>
            <a:r>
              <a:rPr lang="en-US" dirty="0" err="1"/>
              <a:t>senang</a:t>
            </a:r>
            <a:r>
              <a:rPr lang="en-US" dirty="0"/>
              <a:t>), spanning-</a:t>
            </a:r>
            <a:r>
              <a:rPr lang="en-US" dirty="0" err="1"/>
              <a:t>losung</a:t>
            </a:r>
            <a:r>
              <a:rPr lang="en-US" dirty="0"/>
              <a:t>(</a:t>
            </a:r>
            <a:r>
              <a:rPr lang="en-US" dirty="0" err="1"/>
              <a:t>tegang-tak</a:t>
            </a:r>
            <a:r>
              <a:rPr lang="en-US" dirty="0"/>
              <a:t> </a:t>
            </a:r>
            <a:r>
              <a:rPr lang="en-US" dirty="0" err="1"/>
              <a:t>tegang</a:t>
            </a:r>
            <a:r>
              <a:rPr lang="en-US" dirty="0"/>
              <a:t>), </a:t>
            </a:r>
            <a:r>
              <a:rPr lang="en-US" dirty="0" err="1"/>
              <a:t>erregung-beruhigung</a:t>
            </a:r>
            <a:r>
              <a:rPr lang="en-US" dirty="0"/>
              <a:t> (</a:t>
            </a:r>
            <a:r>
              <a:rPr lang="en-US" dirty="0" err="1"/>
              <a:t>semangat-tenang</a:t>
            </a:r>
            <a:r>
              <a:rPr lang="en-US" dirty="0"/>
              <a:t>)- </a:t>
            </a:r>
            <a:r>
              <a:rPr lang="en-US" dirty="0" err="1"/>
              <a:t>menekankan</a:t>
            </a:r>
            <a:r>
              <a:rPr lang="en-US" dirty="0"/>
              <a:t> </a:t>
            </a:r>
            <a:r>
              <a:rPr lang="en-US" dirty="0" err="1"/>
              <a:t>empiris</a:t>
            </a:r>
            <a:r>
              <a:rPr lang="en-US" dirty="0"/>
              <a:t>/</a:t>
            </a:r>
            <a:r>
              <a:rPr lang="en-US" dirty="0" err="1"/>
              <a:t>fase</a:t>
            </a:r>
            <a:r>
              <a:rPr lang="en-US" dirty="0"/>
              <a:t> </a:t>
            </a:r>
            <a:r>
              <a:rPr lang="en-US" dirty="0" err="1"/>
              <a:t>empiris</a:t>
            </a:r>
            <a:r>
              <a:rPr lang="en-US" dirty="0"/>
              <a:t>. (</a:t>
            </a:r>
            <a:r>
              <a:rPr lang="en-US" dirty="0" err="1"/>
              <a:t>buku</a:t>
            </a:r>
            <a:r>
              <a:rPr lang="en-US" dirty="0"/>
              <a:t> Grundriss der </a:t>
            </a:r>
            <a:r>
              <a:rPr lang="en-US" dirty="0" err="1"/>
              <a:t>Psychologie</a:t>
            </a:r>
            <a:r>
              <a:rPr lang="en-US" dirty="0"/>
              <a:t>)</a:t>
            </a:r>
          </a:p>
          <a:p>
            <a:pPr marL="457200" indent="-457200">
              <a:buAutoNum type="arabicPeriod"/>
            </a:pPr>
            <a:r>
              <a:rPr lang="en-US" dirty="0" err="1"/>
              <a:t>Tahun</a:t>
            </a:r>
            <a:r>
              <a:rPr lang="en-US" dirty="0"/>
              <a:t> 1902-1903 : </a:t>
            </a:r>
            <a:r>
              <a:rPr lang="en-US" dirty="0" err="1"/>
              <a:t>buku</a:t>
            </a:r>
            <a:r>
              <a:rPr lang="en-US" dirty="0"/>
              <a:t> </a:t>
            </a:r>
            <a:r>
              <a:rPr lang="en-US" dirty="0" err="1"/>
              <a:t>Physiologische</a:t>
            </a:r>
            <a:r>
              <a:rPr lang="en-US" dirty="0"/>
              <a:t> </a:t>
            </a:r>
            <a:r>
              <a:rPr lang="en-US" dirty="0" err="1"/>
              <a:t>Psychologie</a:t>
            </a:r>
            <a:r>
              <a:rPr lang="en-US" dirty="0"/>
              <a:t> </a:t>
            </a:r>
            <a:r>
              <a:rPr lang="en-US" dirty="0" err="1"/>
              <a:t>edisi</a:t>
            </a:r>
            <a:r>
              <a:rPr lang="en-US" dirty="0"/>
              <a:t> 5, </a:t>
            </a:r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apersepsi</a:t>
            </a:r>
            <a:r>
              <a:rPr lang="en-US" dirty="0"/>
              <a:t> </a:t>
            </a:r>
            <a:r>
              <a:rPr lang="en-US" dirty="0" err="1"/>
              <a:t>bertambah</a:t>
            </a:r>
            <a:r>
              <a:rPr lang="en-US" dirty="0"/>
              <a:t> </a:t>
            </a:r>
            <a:r>
              <a:rPr lang="en-US" dirty="0" err="1"/>
              <a:t>penting</a:t>
            </a:r>
            <a:r>
              <a:rPr lang="en-US" dirty="0"/>
              <a:t>.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rangsang</a:t>
            </a:r>
            <a:r>
              <a:rPr lang="en-US" dirty="0"/>
              <a:t>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sampai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indera</a:t>
            </a:r>
            <a:r>
              <a:rPr lang="en-US" dirty="0"/>
              <a:t> </a:t>
            </a:r>
            <a:r>
              <a:rPr lang="en-US" dirty="0" err="1"/>
              <a:t>selalu</a:t>
            </a:r>
            <a:r>
              <a:rPr lang="en-US" dirty="0"/>
              <a:t> </a:t>
            </a:r>
            <a:r>
              <a:rPr lang="en-US" dirty="0" err="1"/>
              <a:t>dipersepsikan</a:t>
            </a:r>
            <a:r>
              <a:rPr lang="en-US" dirty="0"/>
              <a:t>,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sebagian</a:t>
            </a:r>
            <a:r>
              <a:rPr lang="en-US" dirty="0"/>
              <a:t> </a:t>
            </a:r>
            <a:r>
              <a:rPr lang="en-US" dirty="0" err="1"/>
              <a:t>persepsi</a:t>
            </a:r>
            <a:r>
              <a:rPr lang="en-US" dirty="0"/>
              <a:t>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dipersepsikan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aktif</a:t>
            </a:r>
            <a:r>
              <a:rPr lang="en-US" dirty="0"/>
              <a:t> </a:t>
            </a:r>
            <a:r>
              <a:rPr lang="en-US" dirty="0" err="1"/>
              <a:t>sengaja</a:t>
            </a:r>
            <a:r>
              <a:rPr lang="en-US" dirty="0"/>
              <a:t> </a:t>
            </a:r>
            <a:r>
              <a:rPr lang="en-US" dirty="0" err="1"/>
              <a:t>diberi</a:t>
            </a:r>
            <a:r>
              <a:rPr lang="en-US" dirty="0"/>
              <a:t> </a:t>
            </a:r>
            <a:r>
              <a:rPr lang="en-US" dirty="0" err="1"/>
              <a:t>perhatian</a:t>
            </a:r>
            <a:r>
              <a:rPr lang="en-US" dirty="0"/>
              <a:t>. </a:t>
            </a:r>
          </a:p>
          <a:p>
            <a:pPr marL="465138" indent="-465138">
              <a:buNone/>
            </a:pPr>
            <a:r>
              <a:rPr lang="en-US" dirty="0"/>
              <a:t>	</a:t>
            </a:r>
            <a:r>
              <a:rPr lang="en-US" dirty="0" err="1"/>
              <a:t>Buku</a:t>
            </a:r>
            <a:r>
              <a:rPr lang="en-US" dirty="0"/>
              <a:t> Volker </a:t>
            </a:r>
            <a:r>
              <a:rPr lang="en-US" dirty="0" err="1"/>
              <a:t>Psychologie</a:t>
            </a:r>
            <a:r>
              <a:rPr lang="en-US" dirty="0"/>
              <a:t> : the higher mental processes : proses mental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penginderaan</a:t>
            </a:r>
            <a:r>
              <a:rPr lang="en-US" dirty="0"/>
              <a:t>, </a:t>
            </a:r>
            <a:r>
              <a:rPr lang="en-US" dirty="0" err="1"/>
              <a:t>perasaan</a:t>
            </a:r>
            <a:r>
              <a:rPr lang="en-US" dirty="0"/>
              <a:t>, </a:t>
            </a:r>
            <a:r>
              <a:rPr lang="en-US" dirty="0" err="1"/>
              <a:t>persepsi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apersepsi</a:t>
            </a:r>
            <a:r>
              <a:rPr lang="en-US" dirty="0"/>
              <a:t>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pic>
        <p:nvPicPr>
          <p:cNvPr id="1026" name="Picture 2" descr="OnThisDay in 1832, Wilhelm Wundt, known as the father of modern psychology,  was born in Mannheim #Germany 🇩🇪. He founded the world's 1st psychology  lab in Leipzig, revolutionising psychology into a global">
            <a:extLst>
              <a:ext uri="{FF2B5EF4-FFF2-40B4-BE49-F238E27FC236}">
                <a16:creationId xmlns:a16="http://schemas.microsoft.com/office/drawing/2014/main" id="{EBE945B6-29EA-4C95-94C2-28837E3A9B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8221" y="0"/>
            <a:ext cx="1361281" cy="1361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9762"/>
          </a:xfrm>
        </p:spPr>
        <p:txBody>
          <a:bodyPr/>
          <a:lstStyle/>
          <a:p>
            <a:r>
              <a:rPr lang="en-US" dirty="0"/>
              <a:t>Wilhelm Wundt (1832-1920)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066800"/>
            <a:ext cx="7467600" cy="5516562"/>
          </a:xfrm>
        </p:spPr>
        <p:txBody>
          <a:bodyPr>
            <a:normAutofit/>
          </a:bodyPr>
          <a:lstStyle/>
          <a:p>
            <a:pPr marL="457200" indent="-457200">
              <a:buNone/>
            </a:pP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mental :</a:t>
            </a:r>
          </a:p>
          <a:p>
            <a:pPr marL="457200" indent="-457200">
              <a:buAutoNum type="arabicPeriod"/>
            </a:pP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resultan</a:t>
            </a:r>
            <a:r>
              <a:rPr lang="en-US" dirty="0"/>
              <a:t> </a:t>
            </a:r>
            <a:r>
              <a:rPr lang="en-US" dirty="0" err="1"/>
              <a:t>psikis</a:t>
            </a:r>
            <a:r>
              <a:rPr lang="en-US" dirty="0"/>
              <a:t> (the law of </a:t>
            </a:r>
            <a:r>
              <a:rPr lang="en-US" dirty="0" err="1"/>
              <a:t>psychis</a:t>
            </a:r>
            <a:r>
              <a:rPr lang="en-US" dirty="0"/>
              <a:t> resultant)/</a:t>
            </a:r>
            <a:r>
              <a:rPr lang="en-US" dirty="0" err="1"/>
              <a:t>prinsip</a:t>
            </a:r>
            <a:r>
              <a:rPr lang="en-US" dirty="0"/>
              <a:t> </a:t>
            </a:r>
            <a:r>
              <a:rPr lang="en-US" dirty="0" err="1"/>
              <a:t>sintesa</a:t>
            </a:r>
            <a:r>
              <a:rPr lang="en-US" dirty="0"/>
              <a:t> </a:t>
            </a:r>
            <a:r>
              <a:rPr lang="en-US" dirty="0" err="1"/>
              <a:t>kreatif</a:t>
            </a:r>
            <a:r>
              <a:rPr lang="en-US" dirty="0"/>
              <a:t> :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gejala</a:t>
            </a:r>
            <a:r>
              <a:rPr lang="en-US" dirty="0"/>
              <a:t> </a:t>
            </a:r>
            <a:r>
              <a:rPr lang="en-US" dirty="0" err="1"/>
              <a:t>psikis</a:t>
            </a:r>
            <a:r>
              <a:rPr lang="en-US" dirty="0"/>
              <a:t>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kompleks</a:t>
            </a:r>
            <a:r>
              <a:rPr lang="en-US" dirty="0"/>
              <a:t> </a:t>
            </a:r>
            <a:r>
              <a:rPr lang="en-US" dirty="0" err="1"/>
              <a:t>selalu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sifat2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berbeda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elemennya</a:t>
            </a:r>
            <a:r>
              <a:rPr lang="en-US" dirty="0"/>
              <a:t>.</a:t>
            </a:r>
          </a:p>
          <a:p>
            <a:pPr marL="457200" indent="-457200">
              <a:buAutoNum type="arabicPeriod"/>
            </a:pP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psikis</a:t>
            </a:r>
            <a:r>
              <a:rPr lang="en-US" dirty="0"/>
              <a:t> (the law of </a:t>
            </a:r>
            <a:r>
              <a:rPr lang="en-US" dirty="0" err="1"/>
              <a:t>psychis</a:t>
            </a:r>
            <a:r>
              <a:rPr lang="en-US" dirty="0"/>
              <a:t> relations) :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dirty="0" err="1"/>
              <a:t>kesadaran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 </a:t>
            </a:r>
            <a:r>
              <a:rPr lang="en-US" dirty="0" err="1"/>
              <a:t>konten</a:t>
            </a:r>
            <a:r>
              <a:rPr lang="en-US" dirty="0"/>
              <a:t> </a:t>
            </a:r>
            <a:r>
              <a:rPr lang="en-US" dirty="0" err="1"/>
              <a:t>psikis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arti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dg </a:t>
            </a:r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dirty="0" err="1"/>
              <a:t>psikis</a:t>
            </a:r>
            <a:r>
              <a:rPr lang="en-US" dirty="0"/>
              <a:t> </a:t>
            </a:r>
            <a:r>
              <a:rPr lang="en-US" dirty="0" err="1"/>
              <a:t>lainnya</a:t>
            </a:r>
            <a:r>
              <a:rPr lang="en-US" dirty="0"/>
              <a:t>.</a:t>
            </a:r>
          </a:p>
          <a:p>
            <a:pPr marL="457200" indent="-457200">
              <a:buAutoNum type="arabicPeriod"/>
            </a:pP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kontras</a:t>
            </a:r>
            <a:r>
              <a:rPr lang="en-US" dirty="0"/>
              <a:t> </a:t>
            </a:r>
            <a:r>
              <a:rPr lang="en-US" dirty="0" err="1"/>
              <a:t>psikis</a:t>
            </a:r>
            <a:r>
              <a:rPr lang="en-US" dirty="0"/>
              <a:t> (the law of </a:t>
            </a:r>
            <a:r>
              <a:rPr lang="en-US" dirty="0" err="1"/>
              <a:t>psychis</a:t>
            </a:r>
            <a:r>
              <a:rPr lang="en-US" dirty="0"/>
              <a:t> contrast): </a:t>
            </a:r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dirty="0" err="1"/>
              <a:t>kesadaran</a:t>
            </a:r>
            <a:r>
              <a:rPr lang="en-US" dirty="0"/>
              <a:t> </a:t>
            </a:r>
            <a:r>
              <a:rPr lang="en-US" dirty="0" err="1"/>
              <a:t>yg</a:t>
            </a:r>
            <a:r>
              <a:rPr lang="en-US" dirty="0"/>
              <a:t> paling </a:t>
            </a:r>
            <a:r>
              <a:rPr lang="en-US" dirty="0" err="1"/>
              <a:t>bertentangan</a:t>
            </a:r>
            <a:r>
              <a:rPr lang="en-US" dirty="0"/>
              <a:t> </a:t>
            </a:r>
            <a:r>
              <a:rPr lang="en-US" dirty="0" err="1"/>
              <a:t>justru</a:t>
            </a:r>
            <a:r>
              <a:rPr lang="en-US" dirty="0"/>
              <a:t> </a:t>
            </a:r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memperkuat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lain.	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268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9762"/>
          </a:xfrm>
        </p:spPr>
        <p:txBody>
          <a:bodyPr/>
          <a:lstStyle/>
          <a:p>
            <a:r>
              <a:rPr lang="en-US" dirty="0"/>
              <a:t>Wilhelm Wundt (1832-1920)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7848600" cy="56388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err="1"/>
              <a:t>Asosiasi</a:t>
            </a:r>
            <a:r>
              <a:rPr lang="en-US" dirty="0"/>
              <a:t> :</a:t>
            </a:r>
          </a:p>
          <a:p>
            <a:pPr marL="457200" indent="-457200">
              <a:buAutoNum type="arabicPeriod"/>
            </a:pPr>
            <a:r>
              <a:rPr lang="en-US" dirty="0" err="1"/>
              <a:t>Asosiasi</a:t>
            </a:r>
            <a:r>
              <a:rPr lang="en-US" dirty="0"/>
              <a:t> </a:t>
            </a:r>
            <a:r>
              <a:rPr lang="en-US" dirty="0" err="1"/>
              <a:t>persepsi</a:t>
            </a:r>
            <a:r>
              <a:rPr lang="en-US" dirty="0"/>
              <a:t> </a:t>
            </a:r>
            <a:r>
              <a:rPr lang="en-US" dirty="0" err="1"/>
              <a:t>langsung</a:t>
            </a:r>
            <a:endParaRPr lang="en-US" dirty="0"/>
          </a:p>
          <a:p>
            <a:pPr marL="457200" indent="-457200">
              <a:buNone/>
            </a:pPr>
            <a:r>
              <a:rPr lang="en-US" dirty="0"/>
              <a:t>	a. </a:t>
            </a:r>
            <a:r>
              <a:rPr lang="en-US" dirty="0" err="1"/>
              <a:t>fusi</a:t>
            </a:r>
            <a:r>
              <a:rPr lang="en-US" dirty="0"/>
              <a:t> : </a:t>
            </a:r>
            <a:r>
              <a:rPr lang="en-US" dirty="0" err="1"/>
              <a:t>campuran</a:t>
            </a:r>
            <a:r>
              <a:rPr lang="en-US" dirty="0"/>
              <a:t> 2 </a:t>
            </a:r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dirty="0" err="1"/>
              <a:t>kesadaran</a:t>
            </a:r>
            <a:endParaRPr lang="en-US" dirty="0"/>
          </a:p>
          <a:p>
            <a:pPr marL="457200" indent="-457200">
              <a:buNone/>
            </a:pPr>
            <a:r>
              <a:rPr lang="en-US" dirty="0"/>
              <a:t>	b. </a:t>
            </a:r>
            <a:r>
              <a:rPr lang="en-US" dirty="0" err="1"/>
              <a:t>asimilasi</a:t>
            </a:r>
            <a:r>
              <a:rPr lang="en-US" dirty="0"/>
              <a:t> : 2 </a:t>
            </a:r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independen</a:t>
            </a:r>
            <a:endParaRPr lang="en-US" dirty="0"/>
          </a:p>
          <a:p>
            <a:pPr marL="457200" indent="-457200">
              <a:buNone/>
            </a:pPr>
            <a:r>
              <a:rPr lang="en-US" dirty="0"/>
              <a:t>	c. </a:t>
            </a:r>
            <a:r>
              <a:rPr lang="en-US" dirty="0" err="1"/>
              <a:t>komplikasi</a:t>
            </a:r>
            <a:r>
              <a:rPr lang="en-US" dirty="0"/>
              <a:t> </a:t>
            </a:r>
            <a:r>
              <a:rPr lang="en-US" dirty="0" err="1"/>
              <a:t>asimilasi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indera</a:t>
            </a:r>
            <a:r>
              <a:rPr lang="en-US" dirty="0"/>
              <a:t>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berbeda</a:t>
            </a:r>
            <a:endParaRPr lang="en-US" dirty="0"/>
          </a:p>
          <a:p>
            <a:pPr marL="457200" indent="-457200">
              <a:buFont typeface="+mj-lt"/>
              <a:buAutoNum type="arabicPeriod" startAt="2"/>
            </a:pPr>
            <a:r>
              <a:rPr lang="en-US" dirty="0" err="1"/>
              <a:t>Asosiasi</a:t>
            </a:r>
            <a:r>
              <a:rPr lang="en-US" dirty="0"/>
              <a:t> </a:t>
            </a:r>
            <a:r>
              <a:rPr lang="en-US" dirty="0" err="1"/>
              <a:t>memori</a:t>
            </a:r>
            <a:r>
              <a:rPr lang="en-US" dirty="0"/>
              <a:t> : </a:t>
            </a:r>
            <a:r>
              <a:rPr lang="en-US" dirty="0" err="1"/>
              <a:t>asosiasi</a:t>
            </a:r>
            <a:r>
              <a:rPr lang="en-US" dirty="0"/>
              <a:t>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ingatan</a:t>
            </a:r>
            <a:endParaRPr lang="en-US" dirty="0"/>
          </a:p>
          <a:p>
            <a:pPr marL="457200" indent="-457200">
              <a:buNone/>
            </a:pPr>
            <a:r>
              <a:rPr lang="en-US" dirty="0" err="1"/>
              <a:t>Doktrin</a:t>
            </a:r>
            <a:r>
              <a:rPr lang="en-US" dirty="0"/>
              <a:t> </a:t>
            </a:r>
            <a:r>
              <a:rPr lang="en-US" dirty="0" err="1"/>
              <a:t>apersepsi</a:t>
            </a:r>
            <a:r>
              <a:rPr lang="en-US" dirty="0"/>
              <a:t> :</a:t>
            </a:r>
          </a:p>
          <a:p>
            <a:pPr marL="457200" indent="-457200">
              <a:buAutoNum type="arabicPeriod"/>
            </a:pPr>
            <a:r>
              <a:rPr lang="en-US" dirty="0" err="1"/>
              <a:t>Apersepsi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fenomena</a:t>
            </a:r>
            <a:r>
              <a:rPr lang="en-US" dirty="0"/>
              <a:t> (</a:t>
            </a:r>
            <a:r>
              <a:rPr lang="en-US" dirty="0" err="1"/>
              <a:t>segala</a:t>
            </a:r>
            <a:r>
              <a:rPr lang="en-US" dirty="0"/>
              <a:t> </a:t>
            </a:r>
            <a:r>
              <a:rPr lang="en-US" dirty="0" err="1"/>
              <a:t>gejala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2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kesadaran</a:t>
            </a:r>
            <a:r>
              <a:rPr lang="en-US" dirty="0"/>
              <a:t>) :</a:t>
            </a:r>
          </a:p>
          <a:p>
            <a:pPr marL="457200" indent="-457200">
              <a:buNone/>
            </a:pPr>
            <a:r>
              <a:rPr lang="en-US" dirty="0"/>
              <a:t>	a. </a:t>
            </a:r>
            <a:r>
              <a:rPr lang="en-US" dirty="0" err="1"/>
              <a:t>lapang</a:t>
            </a:r>
            <a:r>
              <a:rPr lang="en-US" dirty="0"/>
              <a:t> </a:t>
            </a:r>
            <a:r>
              <a:rPr lang="en-US" dirty="0" err="1"/>
              <a:t>kesadaran</a:t>
            </a:r>
            <a:r>
              <a:rPr lang="en-US" dirty="0"/>
              <a:t> :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ditangkap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indera</a:t>
            </a:r>
            <a:endParaRPr lang="en-US" dirty="0"/>
          </a:p>
          <a:p>
            <a:pPr marL="457200" indent="-457200">
              <a:buNone/>
            </a:pPr>
            <a:r>
              <a:rPr lang="en-US" dirty="0"/>
              <a:t>	b. </a:t>
            </a:r>
            <a:r>
              <a:rPr lang="en-US" dirty="0" err="1"/>
              <a:t>pusat</a:t>
            </a:r>
            <a:r>
              <a:rPr lang="en-US" dirty="0"/>
              <a:t> </a:t>
            </a:r>
            <a:r>
              <a:rPr lang="en-US" dirty="0" err="1"/>
              <a:t>kesadaran</a:t>
            </a:r>
            <a:r>
              <a:rPr lang="en-US" dirty="0"/>
              <a:t> : </a:t>
            </a:r>
            <a:r>
              <a:rPr lang="en-US" dirty="0" err="1"/>
              <a:t>sebagian</a:t>
            </a:r>
            <a:r>
              <a:rPr lang="en-US" dirty="0"/>
              <a:t> </a:t>
            </a:r>
            <a:r>
              <a:rPr lang="en-US" dirty="0" err="1"/>
              <a:t>persepsi</a:t>
            </a:r>
            <a:r>
              <a:rPr lang="en-US" dirty="0"/>
              <a:t>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aktif</a:t>
            </a:r>
            <a:r>
              <a:rPr lang="en-US" dirty="0"/>
              <a:t> </a:t>
            </a:r>
            <a:r>
              <a:rPr lang="en-US" dirty="0" err="1"/>
              <a:t>diperhatikan</a:t>
            </a:r>
            <a:r>
              <a:rPr lang="en-US" dirty="0"/>
              <a:t> benar2.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en-US" dirty="0" err="1"/>
              <a:t>Apersepsi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kognisi</a:t>
            </a:r>
            <a:endParaRPr lang="en-US" dirty="0"/>
          </a:p>
          <a:p>
            <a:pPr marL="457200" indent="-457200">
              <a:buNone/>
            </a:pPr>
            <a:r>
              <a:rPr lang="en-US" dirty="0"/>
              <a:t>	a. Analisa : </a:t>
            </a:r>
            <a:r>
              <a:rPr lang="en-US" dirty="0" err="1"/>
              <a:t>menguraikan</a:t>
            </a:r>
            <a:r>
              <a:rPr lang="en-US" dirty="0"/>
              <a:t> data yang </a:t>
            </a:r>
            <a:r>
              <a:rPr lang="en-US" dirty="0" err="1"/>
              <a:t>tertangkap</a:t>
            </a:r>
            <a:r>
              <a:rPr lang="en-US" dirty="0"/>
              <a:t> </a:t>
            </a:r>
            <a:r>
              <a:rPr lang="en-US" dirty="0" err="1"/>
              <a:t>panca</a:t>
            </a:r>
            <a:r>
              <a:rPr lang="en-US" dirty="0"/>
              <a:t> </a:t>
            </a:r>
            <a:r>
              <a:rPr lang="en-US" dirty="0" err="1"/>
              <a:t>indera</a:t>
            </a:r>
            <a:r>
              <a:rPr lang="en-US" dirty="0"/>
              <a:t> dan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penilaian</a:t>
            </a:r>
            <a:endParaRPr lang="en-US" dirty="0"/>
          </a:p>
          <a:p>
            <a:pPr marL="457200" indent="-457200">
              <a:buNone/>
            </a:pPr>
            <a:r>
              <a:rPr lang="en-US" dirty="0"/>
              <a:t>	b. </a:t>
            </a:r>
            <a:r>
              <a:rPr lang="en-US" dirty="0" err="1"/>
              <a:t>sintesa</a:t>
            </a:r>
            <a:r>
              <a:rPr lang="en-US" dirty="0"/>
              <a:t> : </a:t>
            </a:r>
            <a:r>
              <a:rPr lang="en-US" dirty="0" err="1"/>
              <a:t>mempersatukan</a:t>
            </a:r>
            <a:r>
              <a:rPr lang="en-US" dirty="0"/>
              <a:t> data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berhubungan</a:t>
            </a:r>
            <a:r>
              <a:rPr lang="en-US" dirty="0"/>
              <a:t> dan </a:t>
            </a:r>
            <a:r>
              <a:rPr lang="en-US" dirty="0" err="1"/>
              <a:t>menyusunnya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konsep-konsep</a:t>
            </a:r>
            <a:endParaRPr lang="en-US" dirty="0"/>
          </a:p>
          <a:p>
            <a:pPr marL="457200" indent="-457200">
              <a:buFont typeface="+mj-lt"/>
              <a:buAutoNum type="arabicPeriod" startAt="3"/>
            </a:pPr>
            <a:r>
              <a:rPr lang="en-US" dirty="0" err="1"/>
              <a:t>Apersepsi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aktivitas</a:t>
            </a:r>
            <a:r>
              <a:rPr lang="en-US" dirty="0"/>
              <a:t> : </a:t>
            </a:r>
            <a:r>
              <a:rPr lang="en-US" dirty="0" err="1"/>
              <a:t>aliran</a:t>
            </a:r>
            <a:r>
              <a:rPr lang="en-US" dirty="0"/>
              <a:t>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konstan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kesadaran</a:t>
            </a:r>
            <a:r>
              <a:rPr lang="en-US" dirty="0"/>
              <a:t>.</a:t>
            </a:r>
          </a:p>
          <a:p>
            <a:pPr marL="457200" indent="-457200"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77000" cy="868362"/>
          </a:xfrm>
        </p:spPr>
        <p:txBody>
          <a:bodyPr>
            <a:normAutofit/>
          </a:bodyPr>
          <a:lstStyle/>
          <a:p>
            <a:r>
              <a:rPr lang="en-US" sz="2400" dirty="0"/>
              <a:t>Edward Bradford </a:t>
            </a:r>
            <a:r>
              <a:rPr lang="en-US" sz="2400" dirty="0" err="1"/>
              <a:t>Titchener</a:t>
            </a:r>
            <a:r>
              <a:rPr lang="en-US" sz="2400" dirty="0"/>
              <a:t> (1867-1927)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371600"/>
            <a:ext cx="7620000" cy="5102352"/>
          </a:xfrm>
        </p:spPr>
        <p:txBody>
          <a:bodyPr>
            <a:normAutofit/>
          </a:bodyPr>
          <a:lstStyle/>
          <a:p>
            <a:r>
              <a:rPr lang="en-US" dirty="0" err="1"/>
              <a:t>Perbedaan</a:t>
            </a:r>
            <a:r>
              <a:rPr lang="en-US" dirty="0"/>
              <a:t> </a:t>
            </a:r>
            <a:r>
              <a:rPr lang="en-US" dirty="0" err="1"/>
              <a:t>ajaran</a:t>
            </a:r>
            <a:r>
              <a:rPr lang="en-US" dirty="0"/>
              <a:t> dg Wundt </a:t>
            </a:r>
            <a:r>
              <a:rPr lang="en-US" dirty="0" err="1"/>
              <a:t>ttg</a:t>
            </a:r>
            <a:r>
              <a:rPr lang="en-US" dirty="0"/>
              <a:t> </a:t>
            </a:r>
            <a:r>
              <a:rPr lang="en-US" dirty="0" err="1"/>
              <a:t>emosi</a:t>
            </a:r>
            <a:r>
              <a:rPr lang="en-US" dirty="0"/>
              <a:t>. </a:t>
            </a:r>
            <a:r>
              <a:rPr lang="en-US" dirty="0" err="1"/>
              <a:t>Menurut</a:t>
            </a:r>
            <a:r>
              <a:rPr lang="en-US" dirty="0"/>
              <a:t> </a:t>
            </a:r>
            <a:r>
              <a:rPr lang="en-US" dirty="0" err="1"/>
              <a:t>Titchener</a:t>
            </a:r>
            <a:r>
              <a:rPr lang="en-US" dirty="0"/>
              <a:t>,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pasang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 </a:t>
            </a:r>
            <a:r>
              <a:rPr lang="en-US" dirty="0" err="1"/>
              <a:t>emosi</a:t>
            </a:r>
            <a:r>
              <a:rPr lang="en-US" dirty="0"/>
              <a:t> (lust-</a:t>
            </a:r>
            <a:r>
              <a:rPr lang="en-US" dirty="0" err="1"/>
              <a:t>unlust</a:t>
            </a:r>
            <a:r>
              <a:rPr lang="en-US" dirty="0"/>
              <a:t>). Wundt :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pasang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 (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dimensi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emosi</a:t>
            </a:r>
            <a:r>
              <a:rPr lang="en-US" dirty="0"/>
              <a:t>, lust-</a:t>
            </a:r>
            <a:r>
              <a:rPr lang="en-US" dirty="0" err="1"/>
              <a:t>unlust</a:t>
            </a:r>
            <a:r>
              <a:rPr lang="en-US" dirty="0"/>
              <a:t>, spanning-</a:t>
            </a:r>
            <a:r>
              <a:rPr lang="en-US" dirty="0" err="1"/>
              <a:t>losung</a:t>
            </a:r>
            <a:r>
              <a:rPr lang="en-US" dirty="0"/>
              <a:t>, </a:t>
            </a:r>
            <a:r>
              <a:rPr lang="en-US" dirty="0" err="1"/>
              <a:t>erregung-beruhigung</a:t>
            </a:r>
            <a:r>
              <a:rPr lang="en-US" dirty="0"/>
              <a:t>).</a:t>
            </a:r>
          </a:p>
          <a:p>
            <a:r>
              <a:rPr lang="en-US" dirty="0" err="1"/>
              <a:t>Perbedaan</a:t>
            </a:r>
            <a:r>
              <a:rPr lang="en-US" dirty="0"/>
              <a:t> </a:t>
            </a:r>
            <a:r>
              <a:rPr lang="en-US" dirty="0" err="1"/>
              <a:t>ajaran</a:t>
            </a:r>
            <a:r>
              <a:rPr lang="en-US" dirty="0"/>
              <a:t> dg Wundt </a:t>
            </a:r>
            <a:r>
              <a:rPr lang="en-US" dirty="0" err="1"/>
              <a:t>ttg</a:t>
            </a:r>
            <a:r>
              <a:rPr lang="en-US" dirty="0"/>
              <a:t> </a:t>
            </a:r>
            <a:r>
              <a:rPr lang="en-US" dirty="0" err="1"/>
              <a:t>perhatian</a:t>
            </a:r>
            <a:r>
              <a:rPr lang="en-US" dirty="0"/>
              <a:t>. </a:t>
            </a:r>
            <a:r>
              <a:rPr lang="en-US" dirty="0" err="1"/>
              <a:t>Ia</a:t>
            </a:r>
            <a:r>
              <a:rPr lang="en-US" dirty="0"/>
              <a:t> </a:t>
            </a:r>
            <a:r>
              <a:rPr lang="en-US" dirty="0" err="1"/>
              <a:t>memegang</a:t>
            </a:r>
            <a:r>
              <a:rPr lang="en-US" dirty="0"/>
              <a:t> </a:t>
            </a:r>
            <a:r>
              <a:rPr lang="en-US" dirty="0" err="1"/>
              <a:t>teguh</a:t>
            </a:r>
            <a:r>
              <a:rPr lang="en-US" dirty="0"/>
              <a:t> </a:t>
            </a:r>
            <a:r>
              <a:rPr lang="en-US" dirty="0" err="1"/>
              <a:t>pendapat</a:t>
            </a:r>
            <a:r>
              <a:rPr lang="en-US" dirty="0"/>
              <a:t> Wundt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,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segala</a:t>
            </a:r>
            <a:r>
              <a:rPr lang="en-US" dirty="0"/>
              <a:t> </a:t>
            </a:r>
            <a:r>
              <a:rPr lang="en-US" dirty="0" err="1"/>
              <a:t>kejiwaan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dipelajari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penginderaan</a:t>
            </a:r>
            <a:r>
              <a:rPr lang="en-US" dirty="0"/>
              <a:t>,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perhatian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berbahaya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berhubungan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dg </a:t>
            </a:r>
            <a:r>
              <a:rPr lang="en-US" dirty="0" err="1"/>
              <a:t>penginderaan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menimbulkan</a:t>
            </a:r>
            <a:r>
              <a:rPr lang="en-US" dirty="0"/>
              <a:t> </a:t>
            </a:r>
            <a:r>
              <a:rPr lang="en-US" dirty="0" err="1"/>
              <a:t>kesalahan-kesalahan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interpretasi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2050" name="Picture 2" descr="Edward B. Titchener - Wikipedia">
            <a:extLst>
              <a:ext uri="{FF2B5EF4-FFF2-40B4-BE49-F238E27FC236}">
                <a16:creationId xmlns:a16="http://schemas.microsoft.com/office/drawing/2014/main" id="{B470728B-6E13-42F5-BFC9-2945132C7C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0"/>
            <a:ext cx="1324495" cy="1890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59D1F-1331-4E71-B059-09E15CD8D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6553200" cy="792162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Perbedaan</a:t>
            </a:r>
            <a:r>
              <a:rPr lang="en-US" dirty="0"/>
              <a:t> </a:t>
            </a:r>
            <a:r>
              <a:rPr lang="en-US" dirty="0" err="1"/>
              <a:t>Strukturalisme</a:t>
            </a:r>
            <a:r>
              <a:rPr lang="en-US" dirty="0"/>
              <a:t> Vs </a:t>
            </a:r>
            <a:r>
              <a:rPr lang="en-US" dirty="0" err="1"/>
              <a:t>Fungsionalisme</a:t>
            </a:r>
            <a:endParaRPr lang="en-ID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93BEA9A7-8897-49F5-A706-4416EF2AE8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5481437"/>
              </p:ext>
            </p:extLst>
          </p:nvPr>
        </p:nvGraphicFramePr>
        <p:xfrm>
          <a:off x="1066799" y="1219201"/>
          <a:ext cx="6553200" cy="4724402"/>
        </p:xfrm>
        <a:graphic>
          <a:graphicData uri="http://schemas.openxmlformats.org/drawingml/2006/table">
            <a:tbl>
              <a:tblPr firstRow="1" firstCol="1" bandRow="1"/>
              <a:tblGrid>
                <a:gridCol w="2184400">
                  <a:extLst>
                    <a:ext uri="{9D8B030D-6E8A-4147-A177-3AD203B41FA5}">
                      <a16:colId xmlns:a16="http://schemas.microsoft.com/office/drawing/2014/main" val="2483910428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2592358985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4212359472"/>
                    </a:ext>
                  </a:extLst>
                </a:gridCol>
              </a:tblGrid>
              <a:tr h="287142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800"/>
                        </a:spcAft>
                      </a:pPr>
                      <a:r>
                        <a:rPr lang="en-ID" sz="10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Aspek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285" marR="9285" marT="0" marB="1114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800"/>
                        </a:spcAft>
                      </a:pPr>
                      <a:r>
                        <a:rPr lang="en-ID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Strukturalisme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285" marR="9285" marT="0" marB="1114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800"/>
                        </a:spcAft>
                      </a:pPr>
                      <a:r>
                        <a:rPr lang="en-ID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Fungsionalisme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285" marR="9285" marT="0" marB="1114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8293327"/>
                  </a:ext>
                </a:extLst>
              </a:tr>
              <a:tr h="780139"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80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Fokus Utama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285" marR="9285" marT="111420" marB="1114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80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Analisis struktur kesadaran menjadi elemen-elemen dasarnya.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285" marR="9285" marT="111420" marB="1114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80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Fungsi dan kegunaan kesadaran dalam beradaptasi dengan lingkungan.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285" marR="9285" marT="111420" marB="1114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8069966"/>
                  </a:ext>
                </a:extLst>
              </a:tr>
              <a:tr h="589415"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80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Tokoh Kunci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285" marR="9285" marT="111420" marB="1114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800"/>
                        </a:spcAft>
                      </a:pPr>
                      <a:r>
                        <a:rPr lang="en-ID" sz="1000" u="sng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Wilhelm Wundt</a:t>
                      </a:r>
                      <a:r>
                        <a:rPr lang="en-ID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dan </a:t>
                      </a:r>
                      <a:r>
                        <a:rPr lang="en-ID" sz="1000" u="sng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Edward Titchener</a:t>
                      </a:r>
                      <a:r>
                        <a:rPr lang="en-ID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ID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285" marR="9285" marT="111420" marB="1114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800"/>
                        </a:spcAft>
                      </a:pPr>
                      <a:r>
                        <a:rPr lang="en-ID" sz="1000" u="sng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William James</a:t>
                      </a:r>
                      <a:r>
                        <a:rPr lang="en-ID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dan </a:t>
                      </a:r>
                      <a:r>
                        <a:rPr lang="en-ID" sz="1000" u="sng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John Dewey</a:t>
                      </a:r>
                      <a:r>
                        <a:rPr lang="en-ID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ID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285" marR="9285" marT="111420" marB="1114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8220529"/>
                  </a:ext>
                </a:extLst>
              </a:tr>
              <a:tr h="815953"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80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Metode Penelitian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285" marR="9285" marT="111420" marB="1114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80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Introspeksi (mengamati pengalaman sadar diri) dan eksperimen laboratorium.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285" marR="9285" marT="111420" marB="1114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80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Observasi langsung, tes mental, dan metode komparatif untuk memahami perilaku dalam konteksnya.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285" marR="9285" marT="111420" marB="1114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1144934"/>
                  </a:ext>
                </a:extLst>
              </a:tr>
              <a:tr h="815953"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80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Tujuan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285" marR="9285" marT="111420" marB="1114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80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Memahami bagaimana elemen-elemen kesadaran bergabung untuk menciptakan pengalaman mental.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285" marR="9285" marT="111420" marB="1114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80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Memahami tujuan adaptif dari proses mental dan perilaku.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285" marR="9285" marT="111420" marB="1114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9049570"/>
                  </a:ext>
                </a:extLst>
              </a:tr>
              <a:tr h="655661"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80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Sumbangan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285" marR="9285" marT="111420" marB="1114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80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Meletakkan dasar bagi psikologi eksperimental dan kognitif.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285" marR="9285" marT="111420" marB="1114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80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Memengaruhi behaviorisme dan psikologi terapan serta pendidikan.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285" marR="9285" marT="111420" marB="1114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585327"/>
                  </a:ext>
                </a:extLst>
              </a:tr>
              <a:tr h="780139"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80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Pendekatan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285" marR="9285" marT="111420" marB="1114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800"/>
                        </a:spcAft>
                      </a:pPr>
                      <a:r>
                        <a:rPr lang="en-ID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Reduksionistis (memecah proses mental menjadi bagian-bagian terkecil).</a:t>
                      </a:r>
                      <a:endParaRPr lang="en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285" marR="9285" marT="111420" marB="1114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800"/>
                        </a:spcAft>
                      </a:pPr>
                      <a:r>
                        <a:rPr lang="en-ID" sz="10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Holistik</a:t>
                      </a:r>
                      <a:r>
                        <a:rPr lang="en-ID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ID" sz="10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menekankan</a:t>
                      </a:r>
                      <a:r>
                        <a:rPr lang="en-ID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0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keseluruhan</a:t>
                      </a:r>
                      <a:r>
                        <a:rPr lang="en-ID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0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pengalaman</a:t>
                      </a:r>
                      <a:r>
                        <a:rPr lang="en-ID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dan </a:t>
                      </a:r>
                      <a:r>
                        <a:rPr lang="en-ID" sz="10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hubungannya</a:t>
                      </a:r>
                      <a:r>
                        <a:rPr lang="en-ID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0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dengan</a:t>
                      </a:r>
                      <a:r>
                        <a:rPr lang="en-ID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0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lingkungan</a:t>
                      </a:r>
                      <a:r>
                        <a:rPr lang="en-ID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).</a:t>
                      </a:r>
                      <a:endParaRPr lang="en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285" marR="9285" marT="111420" marB="11142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15105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4944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62"/>
          </a:xfrm>
        </p:spPr>
        <p:txBody>
          <a:bodyPr/>
          <a:lstStyle/>
          <a:p>
            <a:r>
              <a:rPr lang="en-US" dirty="0"/>
              <a:t>Hermann </a:t>
            </a:r>
            <a:r>
              <a:rPr lang="en-US" dirty="0" err="1"/>
              <a:t>Ebbinghaus</a:t>
            </a:r>
            <a:r>
              <a:rPr lang="en-US" dirty="0"/>
              <a:t> (1850-1909)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371600"/>
            <a:ext cx="7620000" cy="5102352"/>
          </a:xfrm>
        </p:spPr>
        <p:txBody>
          <a:bodyPr>
            <a:normAutofit/>
          </a:bodyPr>
          <a:lstStyle/>
          <a:p>
            <a:r>
              <a:rPr lang="en-US" sz="2000" dirty="0" err="1"/>
              <a:t>Orang</a:t>
            </a:r>
            <a:r>
              <a:rPr lang="en-US" sz="2000" dirty="0"/>
              <a:t> </a:t>
            </a:r>
            <a:r>
              <a:rPr lang="en-US" sz="2000" dirty="0" err="1"/>
              <a:t>pertama</a:t>
            </a:r>
            <a:r>
              <a:rPr lang="en-US" sz="2000" dirty="0"/>
              <a:t> </a:t>
            </a:r>
            <a:r>
              <a:rPr lang="en-US" sz="2000" dirty="0" err="1"/>
              <a:t>yg</a:t>
            </a:r>
            <a:r>
              <a:rPr lang="en-US" sz="2000" dirty="0"/>
              <a:t> </a:t>
            </a:r>
            <a:r>
              <a:rPr lang="en-US" sz="2000" dirty="0" err="1"/>
              <a:t>melakukan</a:t>
            </a:r>
            <a:r>
              <a:rPr lang="en-US" sz="2000" dirty="0"/>
              <a:t> </a:t>
            </a:r>
            <a:r>
              <a:rPr lang="en-US" sz="2000" dirty="0" err="1"/>
              <a:t>penelitian</a:t>
            </a:r>
            <a:r>
              <a:rPr lang="en-US" sz="2000" dirty="0"/>
              <a:t> </a:t>
            </a:r>
            <a:r>
              <a:rPr lang="en-US" sz="2000" dirty="0" err="1"/>
              <a:t>eksperimental</a:t>
            </a:r>
            <a:r>
              <a:rPr lang="en-US" sz="2000" dirty="0"/>
              <a:t> </a:t>
            </a:r>
            <a:r>
              <a:rPr lang="en-US" sz="2000" dirty="0" err="1"/>
              <a:t>mengenai</a:t>
            </a:r>
            <a:r>
              <a:rPr lang="en-US" sz="2000" dirty="0"/>
              <a:t> </a:t>
            </a:r>
            <a:r>
              <a:rPr lang="en-US" sz="2000" dirty="0" err="1"/>
              <a:t>proses</a:t>
            </a:r>
            <a:r>
              <a:rPr lang="en-US" sz="2000" dirty="0"/>
              <a:t> </a:t>
            </a:r>
            <a:r>
              <a:rPr lang="en-US" sz="2000" dirty="0" err="1"/>
              <a:t>belajar</a:t>
            </a:r>
            <a:r>
              <a:rPr lang="en-US" sz="2000" dirty="0"/>
              <a:t> &amp; </a:t>
            </a:r>
            <a:r>
              <a:rPr lang="en-US" sz="2000" dirty="0" err="1"/>
              <a:t>ingatan</a:t>
            </a:r>
            <a:r>
              <a:rPr lang="en-US" sz="2000" dirty="0"/>
              <a:t>.</a:t>
            </a:r>
          </a:p>
          <a:p>
            <a:r>
              <a:rPr lang="en-US" sz="2000" dirty="0" err="1"/>
              <a:t>Membuat</a:t>
            </a:r>
            <a:r>
              <a:rPr lang="en-US" sz="2000" dirty="0"/>
              <a:t> </a:t>
            </a:r>
            <a:r>
              <a:rPr lang="en-US" sz="2000" dirty="0" err="1"/>
              <a:t>kurve</a:t>
            </a:r>
            <a:r>
              <a:rPr lang="en-US" sz="2000" dirty="0"/>
              <a:t> </a:t>
            </a:r>
            <a:r>
              <a:rPr lang="en-US" sz="2000" dirty="0" err="1"/>
              <a:t>ingatan</a:t>
            </a:r>
            <a:r>
              <a:rPr lang="en-US" sz="2000" dirty="0"/>
              <a:t> : </a:t>
            </a:r>
            <a:r>
              <a:rPr lang="en-US" sz="2000" dirty="0" err="1"/>
              <a:t>Kurve</a:t>
            </a:r>
            <a:r>
              <a:rPr lang="en-US" sz="2000" dirty="0"/>
              <a:t> </a:t>
            </a:r>
            <a:r>
              <a:rPr lang="en-US" sz="2000" dirty="0" err="1"/>
              <a:t>Retensi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Ebbinghaus</a:t>
            </a:r>
            <a:r>
              <a:rPr lang="en-US" sz="2000" dirty="0"/>
              <a:t>.</a:t>
            </a:r>
          </a:p>
          <a:p>
            <a:r>
              <a:rPr lang="en-US" sz="2000" dirty="0"/>
              <a:t>Hukum Ebbinghaus : </a:t>
            </a:r>
            <a:r>
              <a:rPr lang="en-US" sz="2000" dirty="0" err="1"/>
              <a:t>makin</a:t>
            </a:r>
            <a:r>
              <a:rPr lang="en-US" sz="2000" dirty="0"/>
              <a:t> </a:t>
            </a:r>
            <a:r>
              <a:rPr lang="en-US" sz="2000" dirty="0" err="1"/>
              <a:t>banyak</a:t>
            </a:r>
            <a:r>
              <a:rPr lang="en-US" sz="2000" dirty="0"/>
              <a:t> </a:t>
            </a:r>
            <a:r>
              <a:rPr lang="en-US" sz="2000" dirty="0" err="1"/>
              <a:t>hal</a:t>
            </a:r>
            <a:r>
              <a:rPr lang="en-US" sz="2000" dirty="0"/>
              <a:t> yang </a:t>
            </a:r>
            <a:r>
              <a:rPr lang="en-US" sz="2000" dirty="0" err="1"/>
              <a:t>harus</a:t>
            </a:r>
            <a:r>
              <a:rPr lang="en-US" sz="2000" dirty="0"/>
              <a:t> </a:t>
            </a:r>
            <a:r>
              <a:rPr lang="en-US" sz="2000" dirty="0" err="1"/>
              <a:t>dipelajari</a:t>
            </a:r>
            <a:r>
              <a:rPr lang="en-US" sz="2000" dirty="0"/>
              <a:t>, </a:t>
            </a:r>
            <a:r>
              <a:rPr lang="en-US" sz="2000" dirty="0" err="1"/>
              <a:t>makin</a:t>
            </a:r>
            <a:r>
              <a:rPr lang="en-US" sz="2000" dirty="0"/>
              <a:t> </a:t>
            </a:r>
            <a:r>
              <a:rPr lang="en-US" sz="2000" dirty="0" err="1"/>
              <a:t>banyak</a:t>
            </a:r>
            <a:r>
              <a:rPr lang="en-US" sz="2000" dirty="0"/>
              <a:t> pula </a:t>
            </a:r>
            <a:r>
              <a:rPr lang="en-US" sz="2000" dirty="0" err="1"/>
              <a:t>waktu</a:t>
            </a:r>
            <a:r>
              <a:rPr lang="en-US" sz="2000" dirty="0"/>
              <a:t> </a:t>
            </a:r>
            <a:r>
              <a:rPr lang="en-US" sz="2000" dirty="0" err="1"/>
              <a:t>yg</a:t>
            </a:r>
            <a:r>
              <a:rPr lang="en-US" sz="2000" dirty="0"/>
              <a:t> </a:t>
            </a:r>
            <a:r>
              <a:rPr lang="en-US" sz="2000" dirty="0" err="1"/>
              <a:t>diperlukan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mempelajarinya</a:t>
            </a:r>
            <a:r>
              <a:rPr lang="en-US" sz="2000" dirty="0"/>
              <a:t> </a:t>
            </a:r>
            <a:r>
              <a:rPr lang="en-US" sz="2000" dirty="0" err="1"/>
              <a:t>secara</a:t>
            </a:r>
            <a:r>
              <a:rPr lang="en-US" sz="2000" dirty="0"/>
              <a:t> </a:t>
            </a:r>
            <a:r>
              <a:rPr lang="en-US" sz="2000" dirty="0" err="1"/>
              <a:t>sebanding</a:t>
            </a:r>
            <a:r>
              <a:rPr lang="en-US" sz="2000" dirty="0"/>
              <a:t>.</a:t>
            </a:r>
          </a:p>
          <a:p>
            <a:r>
              <a:rPr lang="en-US" sz="2000" dirty="0"/>
              <a:t>Proses </a:t>
            </a:r>
            <a:r>
              <a:rPr lang="en-US" sz="2000" dirty="0" err="1"/>
              <a:t>mengingat</a:t>
            </a:r>
            <a:r>
              <a:rPr lang="en-US" sz="2000" dirty="0"/>
              <a:t> dan proses </a:t>
            </a:r>
            <a:r>
              <a:rPr lang="en-US" sz="2000" dirty="0" err="1"/>
              <a:t>lupa</a:t>
            </a:r>
            <a:r>
              <a:rPr lang="en-US" sz="2000" dirty="0"/>
              <a:t> </a:t>
            </a:r>
            <a:r>
              <a:rPr lang="en-US" sz="2000" dirty="0" err="1"/>
              <a:t>terjadi</a:t>
            </a:r>
            <a:r>
              <a:rPr lang="en-US" sz="2000" dirty="0"/>
              <a:t> </a:t>
            </a:r>
            <a:r>
              <a:rPr lang="en-US" sz="2000" dirty="0" err="1"/>
              <a:t>secara</a:t>
            </a:r>
            <a:r>
              <a:rPr lang="en-US" sz="2000" dirty="0"/>
              <a:t> </a:t>
            </a:r>
            <a:r>
              <a:rPr lang="en-US" sz="2000" dirty="0" err="1"/>
              <a:t>otomatis</a:t>
            </a:r>
            <a:r>
              <a:rPr lang="en-US" sz="2000" dirty="0"/>
              <a:t> (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sendirinya</a:t>
            </a:r>
            <a:r>
              <a:rPr lang="en-US" sz="2000" dirty="0"/>
              <a:t>) dan </a:t>
            </a:r>
            <a:r>
              <a:rPr lang="en-US" sz="2000" dirty="0" err="1"/>
              <a:t>mekanistis</a:t>
            </a:r>
            <a:r>
              <a:rPr lang="en-US" sz="2000" dirty="0"/>
              <a:t>. </a:t>
            </a:r>
          </a:p>
        </p:txBody>
      </p:sp>
      <p:pic>
        <p:nvPicPr>
          <p:cNvPr id="3074" name="Picture 2" descr="Hermann Ebbinghaus (1850-1909; Brittanica, n.d.). | Download Scientific  Diagram">
            <a:extLst>
              <a:ext uri="{FF2B5EF4-FFF2-40B4-BE49-F238E27FC236}">
                <a16:creationId xmlns:a16="http://schemas.microsoft.com/office/drawing/2014/main" id="{70F68ED6-037D-45C8-A663-C3878F1B0B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035552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62"/>
          </a:xfrm>
        </p:spPr>
        <p:txBody>
          <a:bodyPr/>
          <a:lstStyle/>
          <a:p>
            <a:r>
              <a:rPr lang="en-US" dirty="0"/>
              <a:t>Georg Elias Muller (1850-1934)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371600"/>
            <a:ext cx="7620000" cy="5102352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en-US" dirty="0" err="1"/>
              <a:t>Sarjana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&amp; </a:t>
            </a:r>
            <a:r>
              <a:rPr lang="en-US" dirty="0" err="1"/>
              <a:t>filsafat</a:t>
            </a:r>
            <a:r>
              <a:rPr lang="en-US" dirty="0"/>
              <a:t>.</a:t>
            </a:r>
          </a:p>
          <a:p>
            <a:pPr>
              <a:spcBef>
                <a:spcPts val="0"/>
              </a:spcBef>
            </a:pPr>
            <a:r>
              <a:rPr lang="en-US" dirty="0" err="1"/>
              <a:t>Th</a:t>
            </a:r>
            <a:r>
              <a:rPr lang="en-US" dirty="0"/>
              <a:t> 1873 </a:t>
            </a:r>
            <a:r>
              <a:rPr lang="en-US" dirty="0" err="1"/>
              <a:t>mendapat</a:t>
            </a:r>
            <a:r>
              <a:rPr lang="en-US" dirty="0"/>
              <a:t> </a:t>
            </a:r>
            <a:r>
              <a:rPr lang="en-US" dirty="0" err="1"/>
              <a:t>gelar</a:t>
            </a:r>
            <a:r>
              <a:rPr lang="en-US" dirty="0"/>
              <a:t> </a:t>
            </a:r>
            <a:r>
              <a:rPr lang="en-US" dirty="0" err="1"/>
              <a:t>doktor</a:t>
            </a:r>
            <a:r>
              <a:rPr lang="en-US" dirty="0"/>
              <a:t> dg </a:t>
            </a:r>
            <a:r>
              <a:rPr lang="en-US" dirty="0" err="1"/>
              <a:t>tesis</a:t>
            </a:r>
            <a:r>
              <a:rPr lang="en-US" dirty="0"/>
              <a:t> “</a:t>
            </a:r>
            <a:r>
              <a:rPr lang="en-US" i="1" dirty="0"/>
              <a:t>Sensory Attention</a:t>
            </a:r>
            <a:r>
              <a:rPr lang="en-US" dirty="0"/>
              <a:t>”.</a:t>
            </a:r>
          </a:p>
          <a:p>
            <a:pPr>
              <a:spcBef>
                <a:spcPts val="0"/>
              </a:spcBef>
            </a:pPr>
            <a:r>
              <a:rPr lang="en-US" dirty="0" err="1"/>
              <a:t>Sumbangan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psikologi</a:t>
            </a:r>
            <a:r>
              <a:rPr lang="en-US" dirty="0"/>
              <a:t> : </a:t>
            </a:r>
            <a:r>
              <a:rPr lang="en-US" dirty="0" err="1"/>
              <a:t>psikofisik</a:t>
            </a:r>
            <a:r>
              <a:rPr lang="en-US" dirty="0"/>
              <a:t>, </a:t>
            </a:r>
            <a:r>
              <a:rPr lang="en-US" dirty="0" err="1"/>
              <a:t>ingatan</a:t>
            </a:r>
            <a:r>
              <a:rPr lang="en-US" dirty="0"/>
              <a:t> &amp; </a:t>
            </a:r>
            <a:r>
              <a:rPr lang="en-US" dirty="0" err="1"/>
              <a:t>persepsi</a:t>
            </a:r>
            <a:r>
              <a:rPr lang="en-US" dirty="0"/>
              <a:t>.</a:t>
            </a:r>
          </a:p>
          <a:p>
            <a:pPr>
              <a:spcBef>
                <a:spcPts val="0"/>
              </a:spcBef>
            </a:pPr>
            <a:r>
              <a:rPr lang="en-US" dirty="0"/>
              <a:t>Karya2 : On the Fundamentals of Psychophysics (1878) &amp; Standpoints and Facts of Psychophysical Methodology (1903) : </a:t>
            </a:r>
            <a:r>
              <a:rPr lang="en-US" dirty="0" err="1"/>
              <a:t>menentang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Weber-Fechner &amp; </a:t>
            </a:r>
            <a:r>
              <a:rPr lang="en-US" dirty="0" err="1"/>
              <a:t>mengemukakan</a:t>
            </a:r>
            <a:r>
              <a:rPr lang="en-US" dirty="0"/>
              <a:t> </a:t>
            </a:r>
            <a:r>
              <a:rPr lang="en-US" dirty="0" err="1"/>
              <a:t>pendapat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 </a:t>
            </a:r>
            <a:r>
              <a:rPr lang="en-US" dirty="0" err="1"/>
              <a:t>ttg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psikofisik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hub.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persepsi</a:t>
            </a:r>
            <a:r>
              <a:rPr lang="en-US" dirty="0"/>
              <a:t> dan </a:t>
            </a:r>
            <a:r>
              <a:rPr lang="en-US" dirty="0" err="1"/>
              <a:t>rangsangan</a:t>
            </a:r>
            <a:r>
              <a:rPr lang="en-US" dirty="0"/>
              <a:t> </a:t>
            </a:r>
            <a:r>
              <a:rPr lang="en-US" dirty="0" err="1"/>
              <a:t>syaraf</a:t>
            </a:r>
            <a:r>
              <a:rPr lang="en-US" dirty="0"/>
              <a:t> (neural stimulation) : </a:t>
            </a:r>
            <a:r>
              <a:rPr lang="en-US" dirty="0" err="1"/>
              <a:t>persepsi</a:t>
            </a:r>
            <a:r>
              <a:rPr lang="en-US" dirty="0"/>
              <a:t> </a:t>
            </a:r>
            <a:r>
              <a:rPr lang="en-US" dirty="0" err="1"/>
              <a:t>menimbulkan</a:t>
            </a:r>
            <a:r>
              <a:rPr lang="en-US" dirty="0"/>
              <a:t> </a:t>
            </a:r>
            <a:r>
              <a:rPr lang="en-US" dirty="0" err="1"/>
              <a:t>jejak-jejak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pada </a:t>
            </a:r>
            <a:r>
              <a:rPr lang="en-US" dirty="0" err="1"/>
              <a:t>otak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lensa</a:t>
            </a:r>
            <a:r>
              <a:rPr lang="en-US" dirty="0"/>
              <a:t> </a:t>
            </a:r>
            <a:r>
              <a:rPr lang="en-US" dirty="0" err="1"/>
              <a:t>kamera</a:t>
            </a:r>
            <a:r>
              <a:rPr lang="en-US" dirty="0"/>
              <a:t> </a:t>
            </a:r>
            <a:r>
              <a:rPr lang="en-US" dirty="0" err="1"/>
              <a:t>menimbulkan</a:t>
            </a:r>
            <a:r>
              <a:rPr lang="en-US" dirty="0"/>
              <a:t> </a:t>
            </a:r>
            <a:r>
              <a:rPr lang="en-US" dirty="0" err="1"/>
              <a:t>jejak-jejak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pada film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kamera</a:t>
            </a:r>
            <a:r>
              <a:rPr lang="en-US" dirty="0"/>
              <a:t>.</a:t>
            </a:r>
          </a:p>
          <a:p>
            <a:pPr>
              <a:spcBef>
                <a:spcPts val="0"/>
              </a:spcBef>
              <a:buNone/>
            </a:pPr>
            <a:r>
              <a:rPr lang="en-US" dirty="0"/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62"/>
          </a:xfrm>
        </p:spPr>
        <p:txBody>
          <a:bodyPr/>
          <a:lstStyle/>
          <a:p>
            <a:r>
              <a:rPr lang="en-US" dirty="0"/>
              <a:t>Georg Elias Muller (1850-1934)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371600"/>
            <a:ext cx="7620000" cy="510235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“The Right Associative Procedure” : proses </a:t>
            </a:r>
            <a:r>
              <a:rPr lang="en-US" dirty="0" err="1"/>
              <a:t>mengingat</a:t>
            </a:r>
            <a:r>
              <a:rPr lang="en-US" dirty="0"/>
              <a:t> &amp; </a:t>
            </a:r>
            <a:r>
              <a:rPr lang="en-US" dirty="0" err="1"/>
              <a:t>lupa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semata-mata</a:t>
            </a:r>
            <a:r>
              <a:rPr lang="en-US" dirty="0"/>
              <a:t> </a:t>
            </a:r>
            <a:r>
              <a:rPr lang="en-US" dirty="0" err="1"/>
              <a:t>mekanistis</a:t>
            </a:r>
            <a:r>
              <a:rPr lang="en-US" dirty="0"/>
              <a:t> &amp; </a:t>
            </a:r>
            <a:r>
              <a:rPr lang="en-US" dirty="0" err="1"/>
              <a:t>otomatis</a:t>
            </a:r>
            <a:r>
              <a:rPr lang="en-US" dirty="0"/>
              <a:t> (Ebbinghaus),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unsur</a:t>
            </a:r>
            <a:r>
              <a:rPr lang="en-US" dirty="0"/>
              <a:t> </a:t>
            </a:r>
            <a:r>
              <a:rPr lang="en-US" dirty="0" err="1"/>
              <a:t>aktivitas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individu</a:t>
            </a:r>
            <a:r>
              <a:rPr lang="en-US" dirty="0"/>
              <a:t> yang </a:t>
            </a:r>
            <a:r>
              <a:rPr lang="en-US" dirty="0" err="1"/>
              <a:t>bersangkutan</a:t>
            </a:r>
            <a:r>
              <a:rPr lang="en-US" dirty="0"/>
              <a:t>. </a:t>
            </a:r>
          </a:p>
        </p:txBody>
      </p:sp>
      <p:pic>
        <p:nvPicPr>
          <p:cNvPr id="4" name="Picture 2" descr="George Muller Quotations - Echoes from Glory - Wholesome Words">
            <a:extLst>
              <a:ext uri="{FF2B5EF4-FFF2-40B4-BE49-F238E27FC236}">
                <a16:creationId xmlns:a16="http://schemas.microsoft.com/office/drawing/2014/main" id="{C803FF9E-3683-455D-8329-79D59CBAB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066699"/>
            <a:ext cx="2800111" cy="3791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62"/>
          </a:xfrm>
        </p:spPr>
        <p:txBody>
          <a:bodyPr/>
          <a:lstStyle/>
          <a:p>
            <a:r>
              <a:rPr lang="en-US" dirty="0"/>
              <a:t>Oswald </a:t>
            </a:r>
            <a:r>
              <a:rPr lang="en-US" dirty="0" err="1"/>
              <a:t>Kulpe</a:t>
            </a:r>
            <a:r>
              <a:rPr lang="en-US" dirty="0"/>
              <a:t> (1862-1915)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371600"/>
            <a:ext cx="7620000" cy="5102352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</a:pP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sejarawan</a:t>
            </a:r>
            <a:r>
              <a:rPr lang="en-US" dirty="0"/>
              <a:t>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pindah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Wundt &amp; GE Muller.</a:t>
            </a:r>
          </a:p>
          <a:p>
            <a:pPr>
              <a:spcBef>
                <a:spcPts val="0"/>
              </a:spcBef>
            </a:pPr>
            <a:r>
              <a:rPr lang="en-US" dirty="0" err="1"/>
              <a:t>Tahun</a:t>
            </a:r>
            <a:r>
              <a:rPr lang="en-US" dirty="0"/>
              <a:t> 1887 </a:t>
            </a:r>
            <a:r>
              <a:rPr lang="en-US" dirty="0" err="1"/>
              <a:t>mendapat</a:t>
            </a:r>
            <a:r>
              <a:rPr lang="en-US" dirty="0"/>
              <a:t> </a:t>
            </a:r>
            <a:r>
              <a:rPr lang="en-US" dirty="0" err="1"/>
              <a:t>gelar</a:t>
            </a:r>
            <a:r>
              <a:rPr lang="en-US" dirty="0"/>
              <a:t> </a:t>
            </a:r>
            <a:r>
              <a:rPr lang="en-US" dirty="0" err="1"/>
              <a:t>doktor</a:t>
            </a:r>
            <a:r>
              <a:rPr lang="en-US" dirty="0"/>
              <a:t> dg </a:t>
            </a:r>
            <a:r>
              <a:rPr lang="en-US" dirty="0" err="1"/>
              <a:t>disertasi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Penginderaan</a:t>
            </a:r>
            <a:r>
              <a:rPr lang="en-US" dirty="0"/>
              <a:t> </a:t>
            </a:r>
            <a:r>
              <a:rPr lang="en-US" dirty="0" err="1"/>
              <a:t>Perasaan</a:t>
            </a:r>
            <a:r>
              <a:rPr lang="en-US" dirty="0"/>
              <a:t>.</a:t>
            </a:r>
          </a:p>
          <a:p>
            <a:pPr>
              <a:spcBef>
                <a:spcPts val="0"/>
              </a:spcBef>
            </a:pPr>
            <a:r>
              <a:rPr lang="en-US" dirty="0" err="1"/>
              <a:t>Meletakkan</a:t>
            </a:r>
            <a:r>
              <a:rPr lang="en-US" dirty="0"/>
              <a:t> </a:t>
            </a:r>
            <a:r>
              <a:rPr lang="en-US" dirty="0" err="1"/>
              <a:t>dasar-dasar</a:t>
            </a:r>
            <a:r>
              <a:rPr lang="en-US" dirty="0"/>
              <a:t> </a:t>
            </a:r>
            <a:r>
              <a:rPr lang="en-US" dirty="0" err="1"/>
              <a:t>studi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proses</a:t>
            </a:r>
            <a:r>
              <a:rPr lang="en-US" dirty="0"/>
              <a:t> </a:t>
            </a:r>
            <a:r>
              <a:rPr lang="en-US" dirty="0" err="1"/>
              <a:t>berpikir</a:t>
            </a:r>
            <a:r>
              <a:rPr lang="en-US" dirty="0"/>
              <a:t>.</a:t>
            </a:r>
          </a:p>
          <a:p>
            <a:pPr>
              <a:spcBef>
                <a:spcPts val="0"/>
              </a:spcBef>
            </a:pP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i="1" dirty="0"/>
              <a:t>On the Modern Psychology of Thought</a:t>
            </a:r>
            <a:r>
              <a:rPr lang="en-US" dirty="0"/>
              <a:t> : </a:t>
            </a:r>
            <a:r>
              <a:rPr lang="en-US" dirty="0" err="1"/>
              <a:t>proses</a:t>
            </a:r>
            <a:r>
              <a:rPr lang="en-US" dirty="0"/>
              <a:t> </a:t>
            </a:r>
            <a:r>
              <a:rPr lang="en-US" dirty="0" err="1"/>
              <a:t>berpikir</a:t>
            </a:r>
            <a:r>
              <a:rPr lang="en-US" dirty="0"/>
              <a:t> yang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terikat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penginderaan</a:t>
            </a:r>
            <a:r>
              <a:rPr lang="en-US" dirty="0"/>
              <a:t> &amp; </a:t>
            </a:r>
            <a:r>
              <a:rPr lang="en-US" dirty="0" err="1"/>
              <a:t>dapat</a:t>
            </a:r>
            <a:r>
              <a:rPr lang="en-US" dirty="0"/>
              <a:t> pula </a:t>
            </a:r>
            <a:r>
              <a:rPr lang="en-US" dirty="0" err="1"/>
              <a:t>diselidiki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eksperimental</a:t>
            </a:r>
            <a:r>
              <a:rPr lang="en-US" dirty="0"/>
              <a:t> (</a:t>
            </a:r>
            <a:r>
              <a:rPr lang="en-US" dirty="0" err="1"/>
              <a:t>berbeda</a:t>
            </a:r>
            <a:r>
              <a:rPr lang="en-US" dirty="0"/>
              <a:t> dg </a:t>
            </a:r>
            <a:r>
              <a:rPr lang="en-US" dirty="0" err="1"/>
              <a:t>pendapat</a:t>
            </a:r>
            <a:r>
              <a:rPr lang="en-US" dirty="0"/>
              <a:t> Wundt).</a:t>
            </a:r>
          </a:p>
          <a:p>
            <a:pPr>
              <a:spcBef>
                <a:spcPts val="0"/>
              </a:spcBef>
            </a:pPr>
            <a:r>
              <a:rPr lang="en-US" dirty="0" err="1"/>
              <a:t>Berdasar</a:t>
            </a:r>
            <a:r>
              <a:rPr lang="en-US" dirty="0"/>
              <a:t> </a:t>
            </a:r>
            <a:r>
              <a:rPr lang="en-US" dirty="0" err="1"/>
              <a:t>eksperimen</a:t>
            </a:r>
            <a:r>
              <a:rPr lang="en-US" dirty="0"/>
              <a:t> : </a:t>
            </a:r>
            <a:r>
              <a:rPr lang="en-US" dirty="0" err="1"/>
              <a:t>proses</a:t>
            </a:r>
            <a:r>
              <a:rPr lang="en-US" dirty="0"/>
              <a:t> </a:t>
            </a:r>
            <a:r>
              <a:rPr lang="en-US" dirty="0" err="1"/>
              <a:t>berpikir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bebas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penginderaan</a:t>
            </a:r>
            <a:r>
              <a:rPr lang="en-US" dirty="0"/>
              <a:t> (sensation free / imageless) &amp;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timbullah</a:t>
            </a:r>
            <a:r>
              <a:rPr lang="en-US" dirty="0"/>
              <a:t> </a:t>
            </a:r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berpikir</a:t>
            </a:r>
            <a:r>
              <a:rPr lang="en-US" dirty="0"/>
              <a:t> yang </a:t>
            </a:r>
            <a:r>
              <a:rPr lang="en-US" dirty="0" err="1"/>
              <a:t>bebas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penginderaan</a:t>
            </a:r>
            <a:r>
              <a:rPr lang="en-US" dirty="0"/>
              <a:t>.</a:t>
            </a:r>
          </a:p>
          <a:p>
            <a:pPr>
              <a:spcBef>
                <a:spcPts val="0"/>
              </a:spcBef>
            </a:pPr>
            <a:r>
              <a:rPr lang="en-US" dirty="0" err="1"/>
              <a:t>Berpikir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non-</a:t>
            </a:r>
            <a:r>
              <a:rPr lang="en-US" dirty="0" err="1"/>
              <a:t>asosiatif</a:t>
            </a:r>
            <a:r>
              <a:rPr lang="en-US" dirty="0"/>
              <a:t> &amp;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mekanistis</a:t>
            </a:r>
            <a:r>
              <a:rPr lang="en-US" dirty="0"/>
              <a:t>, </a:t>
            </a:r>
            <a:r>
              <a:rPr lang="en-US" dirty="0" err="1"/>
              <a:t>tiap</a:t>
            </a:r>
            <a:r>
              <a:rPr lang="en-US" dirty="0"/>
              <a:t> proses </a:t>
            </a:r>
            <a:r>
              <a:rPr lang="en-US" dirty="0" err="1"/>
              <a:t>berpikir</a:t>
            </a:r>
            <a:r>
              <a:rPr lang="en-US" dirty="0"/>
              <a:t> </a:t>
            </a:r>
            <a:r>
              <a:rPr lang="en-US" dirty="0" err="1"/>
              <a:t>selalu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.</a:t>
            </a:r>
          </a:p>
          <a:p>
            <a:pPr>
              <a:spcBef>
                <a:spcPts val="0"/>
              </a:spcBef>
            </a:pPr>
            <a:endParaRPr lang="en-US" dirty="0"/>
          </a:p>
          <a:p>
            <a:pPr marL="457200" indent="-457200">
              <a:spcBef>
                <a:spcPts val="0"/>
              </a:spcBef>
              <a:buAutoNum type="arabicPeriod"/>
            </a:pPr>
            <a:endParaRPr lang="en-US" dirty="0"/>
          </a:p>
        </p:txBody>
      </p:sp>
      <p:pic>
        <p:nvPicPr>
          <p:cNvPr id="5122" name="Picture 2" descr="Oswald Külpe - Alchetron, The Free Social Encyclopedia">
            <a:extLst>
              <a:ext uri="{FF2B5EF4-FFF2-40B4-BE49-F238E27FC236}">
                <a16:creationId xmlns:a16="http://schemas.microsoft.com/office/drawing/2014/main" id="{94362CD1-9C71-42EB-AAC1-C815C4633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3603" y="16933"/>
            <a:ext cx="1410397" cy="1928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62"/>
          </a:xfrm>
        </p:spPr>
        <p:txBody>
          <a:bodyPr/>
          <a:lstStyle/>
          <a:p>
            <a:r>
              <a:rPr lang="en-US" dirty="0"/>
              <a:t>Karl Buhler (1879-1963)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371600"/>
            <a:ext cx="7620000" cy="5102352"/>
          </a:xfrm>
        </p:spPr>
        <p:txBody>
          <a:bodyPr>
            <a:normAutofit/>
          </a:bodyPr>
          <a:lstStyle/>
          <a:p>
            <a:pPr marL="457200" indent="-457200">
              <a:spcBef>
                <a:spcPts val="0"/>
              </a:spcBef>
              <a:buFont typeface="Courier New" pitchFamily="49" charset="0"/>
              <a:buChar char="o"/>
            </a:pPr>
            <a:r>
              <a:rPr lang="en-US" dirty="0" err="1"/>
              <a:t>Pendukung</a:t>
            </a:r>
            <a:r>
              <a:rPr lang="en-US" dirty="0"/>
              <a:t> </a:t>
            </a:r>
            <a:r>
              <a:rPr lang="en-US" dirty="0" err="1"/>
              <a:t>aliran</a:t>
            </a:r>
            <a:r>
              <a:rPr lang="en-US" dirty="0"/>
              <a:t> </a:t>
            </a:r>
            <a:r>
              <a:rPr lang="en-US" dirty="0" err="1"/>
              <a:t>wurzburg</a:t>
            </a:r>
            <a:r>
              <a:rPr lang="en-US" dirty="0"/>
              <a:t> (</a:t>
            </a:r>
            <a:r>
              <a:rPr lang="en-US" dirty="0" err="1"/>
              <a:t>menentang</a:t>
            </a:r>
            <a:r>
              <a:rPr lang="en-US" dirty="0"/>
              <a:t> Wundt &amp;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setuju</a:t>
            </a:r>
            <a:r>
              <a:rPr lang="en-US" dirty="0"/>
              <a:t> GE Muller).</a:t>
            </a:r>
          </a:p>
          <a:p>
            <a:pPr marL="457200" indent="-457200">
              <a:spcBef>
                <a:spcPts val="0"/>
              </a:spcBef>
              <a:buFont typeface="Courier New" pitchFamily="49" charset="0"/>
              <a:buChar char="o"/>
            </a:pPr>
            <a:r>
              <a:rPr lang="en-US" dirty="0" err="1"/>
              <a:t>Menentang</a:t>
            </a:r>
            <a:r>
              <a:rPr lang="en-US" dirty="0"/>
              <a:t> </a:t>
            </a:r>
            <a:r>
              <a:rPr lang="en-US" dirty="0" err="1"/>
              <a:t>elementisme</a:t>
            </a:r>
            <a:r>
              <a:rPr lang="en-US" dirty="0"/>
              <a:t> &amp; </a:t>
            </a:r>
            <a:r>
              <a:rPr lang="en-US" dirty="0" err="1"/>
              <a:t>sensualitas</a:t>
            </a:r>
            <a:r>
              <a:rPr lang="en-US" dirty="0"/>
              <a:t>.</a:t>
            </a:r>
          </a:p>
          <a:p>
            <a:pPr marL="457200" indent="-457200">
              <a:spcBef>
                <a:spcPts val="0"/>
              </a:spcBef>
              <a:buFont typeface="Courier New" pitchFamily="49" charset="0"/>
              <a:buChar char="o"/>
            </a:pPr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kejiwaan</a:t>
            </a:r>
            <a:r>
              <a:rPr lang="en-US" dirty="0"/>
              <a:t> : </a:t>
            </a:r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holistik</a:t>
            </a:r>
            <a:r>
              <a:rPr lang="en-US" dirty="0"/>
              <a:t> (</a:t>
            </a:r>
            <a:r>
              <a:rPr lang="en-US" dirty="0" err="1"/>
              <a:t>proses</a:t>
            </a:r>
            <a:r>
              <a:rPr lang="en-US" dirty="0"/>
              <a:t> </a:t>
            </a:r>
            <a:r>
              <a:rPr lang="en-US" dirty="0" err="1"/>
              <a:t>kejiwaan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didekati</a:t>
            </a:r>
            <a:r>
              <a:rPr lang="en-US" dirty="0"/>
              <a:t>, </a:t>
            </a:r>
            <a:r>
              <a:rPr lang="en-US" dirty="0" err="1"/>
              <a:t>dilihat</a:t>
            </a:r>
            <a:r>
              <a:rPr lang="en-US" dirty="0"/>
              <a:t> &amp; </a:t>
            </a:r>
            <a:r>
              <a:rPr lang="en-US" dirty="0" err="1"/>
              <a:t>dianggap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keseluruhan</a:t>
            </a:r>
            <a:r>
              <a:rPr lang="en-US" dirty="0"/>
              <a:t>/</a:t>
            </a:r>
            <a:r>
              <a:rPr lang="en-US" dirty="0" err="1"/>
              <a:t>totalitas</a:t>
            </a:r>
            <a:r>
              <a:rPr lang="en-US" dirty="0"/>
              <a:t> (</a:t>
            </a:r>
            <a:r>
              <a:rPr lang="en-US" dirty="0" err="1"/>
              <a:t>ganzheit</a:t>
            </a:r>
            <a:r>
              <a:rPr lang="en-US" dirty="0"/>
              <a:t>).</a:t>
            </a:r>
          </a:p>
          <a:p>
            <a:pPr marL="457200" indent="-457200">
              <a:spcBef>
                <a:spcPts val="0"/>
              </a:spcBef>
              <a:buFont typeface="Courier New" pitchFamily="49" charset="0"/>
              <a:buChar char="o"/>
            </a:pPr>
            <a:r>
              <a:rPr lang="en-US" dirty="0" err="1"/>
              <a:t>Meneliti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sudut</a:t>
            </a:r>
            <a:r>
              <a:rPr lang="en-US" dirty="0"/>
              <a:t> </a:t>
            </a:r>
            <a:r>
              <a:rPr lang="en-US" dirty="0" err="1"/>
              <a:t>psikologi</a:t>
            </a:r>
            <a:r>
              <a:rPr lang="en-US" dirty="0"/>
              <a:t> (</a:t>
            </a:r>
            <a:r>
              <a:rPr lang="en-US" dirty="0" err="1"/>
              <a:t>psikolinguistik</a:t>
            </a:r>
            <a:r>
              <a:rPr lang="en-US" dirty="0"/>
              <a:t>).</a:t>
            </a:r>
          </a:p>
        </p:txBody>
      </p:sp>
      <p:pic>
        <p:nvPicPr>
          <p:cNvPr id="7170" name="Picture 2" descr="Karl Bühler Schule Meckesheim - Geschichte der KBS">
            <a:extLst>
              <a:ext uri="{FF2B5EF4-FFF2-40B4-BE49-F238E27FC236}">
                <a16:creationId xmlns:a16="http://schemas.microsoft.com/office/drawing/2014/main" id="{3FDEF8FB-87DD-45D9-9B98-C2DE906185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237" y="4483227"/>
            <a:ext cx="3890963" cy="221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894</TotalTime>
  <Words>990</Words>
  <Application>Microsoft Office PowerPoint</Application>
  <PresentationFormat>On-screen Show (4:3)</PresentationFormat>
  <Paragraphs>84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Century Schoolbook</vt:lpstr>
      <vt:lpstr>Courier New</vt:lpstr>
      <vt:lpstr>Symbol</vt:lpstr>
      <vt:lpstr>Wingdings</vt:lpstr>
      <vt:lpstr>Wingdings 2</vt:lpstr>
      <vt:lpstr>Oriel</vt:lpstr>
      <vt:lpstr>PowerPoint Presentation</vt:lpstr>
      <vt:lpstr>Wilhelm Wundt (1832-1920)</vt:lpstr>
      <vt:lpstr>Wilhelm Wundt (1832-1920)</vt:lpstr>
      <vt:lpstr>Wilhelm Wundt (1832-1920)</vt:lpstr>
      <vt:lpstr>Edward Bradford Titchener (1867-1927)</vt:lpstr>
      <vt:lpstr>Perbedaan Strukturalisme Vs Fungsionalisme</vt:lpstr>
      <vt:lpstr>Hermann Ebbinghaus (1850-1909)</vt:lpstr>
      <vt:lpstr>Georg Elias Muller (1850-1934)</vt:lpstr>
      <vt:lpstr>Georg Elias Muller (1850-1934)</vt:lpstr>
      <vt:lpstr>Oswald Kulpe (1862-1915)</vt:lpstr>
      <vt:lpstr>Karl Buhler (1879-1963)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SEJARAH DAN ALIRAN PSIKOLOGI</dc:title>
  <dc:creator>user</dc:creator>
  <cp:lastModifiedBy>Hype GLK</cp:lastModifiedBy>
  <cp:revision>79</cp:revision>
  <dcterms:created xsi:type="dcterms:W3CDTF">2017-09-26T07:00:17Z</dcterms:created>
  <dcterms:modified xsi:type="dcterms:W3CDTF">2026-10-14T02:49:33Z</dcterms:modified>
</cp:coreProperties>
</file>